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81" r:id="rId4"/>
    <p:sldId id="262" r:id="rId5"/>
    <p:sldId id="282" r:id="rId6"/>
    <p:sldId id="263" r:id="rId7"/>
    <p:sldId id="284" r:id="rId8"/>
    <p:sldId id="326" r:id="rId9"/>
    <p:sldId id="327" r:id="rId10"/>
    <p:sldId id="285" r:id="rId11"/>
    <p:sldId id="316" r:id="rId12"/>
    <p:sldId id="292" r:id="rId13"/>
    <p:sldId id="315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13" r:id="rId23"/>
    <p:sldId id="314" r:id="rId24"/>
    <p:sldId id="312" r:id="rId25"/>
    <p:sldId id="321" r:id="rId26"/>
    <p:sldId id="322" r:id="rId27"/>
    <p:sldId id="323" r:id="rId28"/>
    <p:sldId id="325" r:id="rId29"/>
    <p:sldId id="320" r:id="rId30"/>
    <p:sldId id="289" r:id="rId31"/>
    <p:sldId id="291" r:id="rId32"/>
    <p:sldId id="290" r:id="rId33"/>
    <p:sldId id="287" r:id="rId34"/>
    <p:sldId id="286" r:id="rId35"/>
    <p:sldId id="275" r:id="rId36"/>
    <p:sldId id="288" r:id="rId37"/>
    <p:sldId id="276" r:id="rId38"/>
    <p:sldId id="273" r:id="rId39"/>
    <p:sldId id="318" r:id="rId40"/>
    <p:sldId id="261" r:id="rId41"/>
  </p:sldIdLst>
  <p:sldSz cx="11704638" cy="8778875"/>
  <p:notesSz cx="8778875" cy="11704638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DDD3"/>
    <a:srgbClr val="E5E1D7"/>
    <a:srgbClr val="FEC450"/>
    <a:srgbClr val="2D2C28"/>
    <a:srgbClr val="1110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3848" autoAdjust="0"/>
  </p:normalViewPr>
  <p:slideViewPr>
    <p:cSldViewPr snapToGrid="0" snapToObjects="1">
      <p:cViewPr varScale="1">
        <p:scale>
          <a:sx n="85" d="100"/>
          <a:sy n="85" d="100"/>
        </p:scale>
        <p:origin x="16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7T06:41:47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4147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818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755775" y="1463675"/>
            <a:ext cx="5267325" cy="39497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877888" y="5632450"/>
            <a:ext cx="7023100" cy="460851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332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755775" y="1463675"/>
            <a:ext cx="5267325" cy="39497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877888" y="5632450"/>
            <a:ext cx="7023100" cy="460851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2596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755775" y="1463675"/>
            <a:ext cx="5267325" cy="39497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877888" y="5632450"/>
            <a:ext cx="7023100" cy="460851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6393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movie.naver.com/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0" descr="preencoded.png">
            <a:extLst>
              <a:ext uri="{FF2B5EF4-FFF2-40B4-BE49-F238E27FC236}">
                <a16:creationId xmlns:a16="http://schemas.microsoft.com/office/drawing/2014/main" id="{0D027B73-2804-E249-E1D6-FA431C5A7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3969" y="0"/>
            <a:ext cx="12756409" cy="956730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432" y="2437019"/>
            <a:ext cx="6729984" cy="246888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9066" y="3808619"/>
            <a:ext cx="3355562" cy="15087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9633" y="4427268"/>
            <a:ext cx="2218420" cy="117957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5640" y="4881182"/>
            <a:ext cx="2830640" cy="125272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5640" y="6021467"/>
            <a:ext cx="3818763" cy="125272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1069" y="5085565"/>
            <a:ext cx="2307997" cy="161848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92703" y="1539050"/>
            <a:ext cx="3538585" cy="1819656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437" y="0"/>
            <a:ext cx="3619633" cy="1296734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33917" y="0"/>
            <a:ext cx="3653923" cy="1296734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3502869" y="2588588"/>
            <a:ext cx="247196" cy="247196"/>
          </a:xfrm>
          <a:prstGeom prst="ellipse">
            <a:avLst/>
          </a:prstGeom>
          <a:solidFill>
            <a:srgbClr val="FEC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619108" y="5496374"/>
            <a:ext cx="299351" cy="299351"/>
          </a:xfrm>
          <a:prstGeom prst="ellipse">
            <a:avLst/>
          </a:prstGeom>
          <a:solidFill>
            <a:srgbClr val="1110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0" descr="preencoded.png"/>
          <p:cNvPicPr>
            <a:picLocks noChangeAspect="1"/>
          </p:cNvPicPr>
          <p:nvPr/>
        </p:nvPicPr>
        <p:blipFill rotWithShape="1">
          <a:blip r:embed="rId2"/>
          <a:srcRect l="41327" b="7246"/>
          <a:stretch/>
        </p:blipFill>
        <p:spPr>
          <a:xfrm>
            <a:off x="894080" y="955041"/>
            <a:ext cx="5029199" cy="5029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rgbClr val="FEC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043024" y="2418080"/>
            <a:ext cx="4612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spc="-300" dirty="0">
                <a:solidFill>
                  <a:srgbClr val="11100E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수행절차 및 방법</a:t>
            </a:r>
            <a:endParaRPr lang="ko-KR" altLang="en-US" sz="4800" spc="-300" dirty="0">
              <a:solidFill>
                <a:srgbClr val="11100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4C1339-7D13-4386-965C-3402B66819A8}"/>
              </a:ext>
            </a:extLst>
          </p:cNvPr>
          <p:cNvSpPr txBox="1"/>
          <p:nvPr/>
        </p:nvSpPr>
        <p:spPr>
          <a:xfrm>
            <a:off x="7139697" y="3158227"/>
            <a:ext cx="41559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300" dirty="0">
                <a:solidFill>
                  <a:srgbClr val="FEC45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데이터수집 및 모델링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5852319" y="1487056"/>
            <a:ext cx="128737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i="1" dirty="0">
                <a:solidFill>
                  <a:schemeClr val="bg1"/>
                </a:solidFill>
                <a:latin typeface="Playfair Display ExtraBold" pitchFamily="2" charset="0"/>
              </a:rPr>
              <a:t>3</a:t>
            </a:r>
            <a:endParaRPr lang="ko-KR" altLang="en-US" sz="11500" b="1" i="1" dirty="0">
              <a:solidFill>
                <a:schemeClr val="bg1"/>
              </a:solidFill>
              <a:latin typeface="Playfair Display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1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37368768-A10B-9343-8FAA-E3D4115F5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27" b="7246"/>
          <a:stretch/>
        </p:blipFill>
        <p:spPr>
          <a:xfrm>
            <a:off x="0" y="0"/>
            <a:ext cx="11704638" cy="1170464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65B69AF-EBF5-DF36-704A-5101116FE21E}"/>
              </a:ext>
            </a:extLst>
          </p:cNvPr>
          <p:cNvSpPr/>
          <p:nvPr/>
        </p:nvSpPr>
        <p:spPr>
          <a:xfrm>
            <a:off x="720000" y="808373"/>
            <a:ext cx="5760000" cy="108000"/>
          </a:xfrm>
          <a:prstGeom prst="rect">
            <a:avLst/>
          </a:prstGeom>
          <a:solidFill>
            <a:srgbClr val="E1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9A0D16-7B55-3DF9-01B0-A0196CB91EF2}"/>
              </a:ext>
            </a:extLst>
          </p:cNvPr>
          <p:cNvSpPr/>
          <p:nvPr/>
        </p:nvSpPr>
        <p:spPr>
          <a:xfrm>
            <a:off x="0" y="808373"/>
            <a:ext cx="720000" cy="108000"/>
          </a:xfrm>
          <a:prstGeom prst="rect">
            <a:avLst/>
          </a:prstGeom>
          <a:solidFill>
            <a:srgbClr val="FEC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A325D-58EB-1C8B-2D6D-DB3ADC69E57B}"/>
              </a:ext>
            </a:extLst>
          </p:cNvPr>
          <p:cNvSpPr txBox="1"/>
          <p:nvPr/>
        </p:nvSpPr>
        <p:spPr>
          <a:xfrm>
            <a:off x="609393" y="201823"/>
            <a:ext cx="5594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수행절차 및 방법</a:t>
            </a:r>
            <a:r>
              <a:rPr lang="en-US" altLang="ko-KR" sz="2400" spc="-3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_ </a:t>
            </a:r>
            <a:r>
              <a:rPr lang="en-US" altLang="ko-KR" sz="2400" spc="-300" dirty="0">
                <a:solidFill>
                  <a:srgbClr val="FFC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MBTI</a:t>
            </a:r>
            <a:r>
              <a:rPr lang="ko-KR" altLang="en-US" sz="2400" spc="-300" dirty="0">
                <a:solidFill>
                  <a:srgbClr val="FFC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추천 시스템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6EEA9A-09CE-1104-371A-4883F55D6AC0}"/>
              </a:ext>
            </a:extLst>
          </p:cNvPr>
          <p:cNvSpPr txBox="1"/>
          <p:nvPr/>
        </p:nvSpPr>
        <p:spPr>
          <a:xfrm>
            <a:off x="185879" y="-61432"/>
            <a:ext cx="423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Playfair Display ExtraBold" pitchFamily="2" charset="0"/>
              </a:rPr>
              <a:t>3</a:t>
            </a:r>
            <a:endParaRPr lang="ko-KR" altLang="en-US" sz="4800" b="1" dirty="0">
              <a:solidFill>
                <a:schemeClr val="accent4"/>
              </a:solidFill>
              <a:latin typeface="Playfair Display ExtraBold" pitchFamily="2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7CF197-5B6B-2477-A5B3-A2FA387A6662}"/>
              </a:ext>
            </a:extLst>
          </p:cNvPr>
          <p:cNvSpPr/>
          <p:nvPr/>
        </p:nvSpPr>
        <p:spPr>
          <a:xfrm>
            <a:off x="720000" y="1828175"/>
            <a:ext cx="2041451" cy="65855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241BC4-6D33-7711-AF2E-FAB1279AC46D}"/>
              </a:ext>
            </a:extLst>
          </p:cNvPr>
          <p:cNvSpPr txBox="1"/>
          <p:nvPr/>
        </p:nvSpPr>
        <p:spPr>
          <a:xfrm>
            <a:off x="2806085" y="3886496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EC450"/>
                </a:solidFill>
                <a:latin typeface="+mn-ea"/>
              </a:rPr>
              <a:t>&gt;&gt;</a:t>
            </a:r>
            <a:endParaRPr lang="ko-KR" altLang="en-US" dirty="0">
              <a:solidFill>
                <a:srgbClr val="FEC450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FE3D6D-99BF-BCC0-8549-66310C0291C0}"/>
              </a:ext>
            </a:extLst>
          </p:cNvPr>
          <p:cNvSpPr txBox="1"/>
          <p:nvPr/>
        </p:nvSpPr>
        <p:spPr>
          <a:xfrm>
            <a:off x="5680490" y="391417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EC450"/>
                </a:solidFill>
                <a:latin typeface="+mn-ea"/>
              </a:rPr>
              <a:t>&gt;&gt;</a:t>
            </a:r>
            <a:endParaRPr lang="ko-KR" altLang="en-US" dirty="0">
              <a:solidFill>
                <a:srgbClr val="FEC450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8EF8FA-2607-7092-9009-375F75AE27AB}"/>
              </a:ext>
            </a:extLst>
          </p:cNvPr>
          <p:cNvSpPr txBox="1"/>
          <p:nvPr/>
        </p:nvSpPr>
        <p:spPr>
          <a:xfrm>
            <a:off x="8434312" y="391417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EC450"/>
                </a:solidFill>
                <a:latin typeface="+mn-ea"/>
              </a:rPr>
              <a:t>&gt;&gt;</a:t>
            </a:r>
            <a:endParaRPr lang="ko-KR" altLang="en-US" dirty="0">
              <a:solidFill>
                <a:srgbClr val="FEC450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EEE15C-1A4A-41CE-236A-C0D0053383C4}"/>
              </a:ext>
            </a:extLst>
          </p:cNvPr>
          <p:cNvSpPr txBox="1"/>
          <p:nvPr/>
        </p:nvSpPr>
        <p:spPr>
          <a:xfrm>
            <a:off x="1140720" y="1983788"/>
            <a:ext cx="1168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4">
                    <a:lumMod val="50000"/>
                  </a:schemeClr>
                </a:solidFill>
                <a:latin typeface="Playfair Display ExtraBold" pitchFamily="2" charset="0"/>
                <a:ea typeface="에스코어 드림 6 Bold" panose="020B0703030302020204" pitchFamily="34" charset="-127"/>
              </a:rPr>
              <a:t>STEP 1</a:t>
            </a:r>
            <a:endParaRPr lang="ko-KR" altLang="en-US" sz="2400" dirty="0">
              <a:solidFill>
                <a:schemeClr val="accent4">
                  <a:lumMod val="50000"/>
                </a:schemeClr>
              </a:solidFill>
              <a:latin typeface="Playfair Display ExtraBold" pitchFamily="2" charset="0"/>
              <a:ea typeface="에스코어 드림 6 Bold" panose="020B0703030302020204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D65E50F-C9AB-4F82-C6F9-B1ED85730CFC}"/>
              </a:ext>
            </a:extLst>
          </p:cNvPr>
          <p:cNvSpPr/>
          <p:nvPr/>
        </p:nvSpPr>
        <p:spPr>
          <a:xfrm>
            <a:off x="3430671" y="1828175"/>
            <a:ext cx="2041451" cy="658554"/>
          </a:xfrm>
          <a:prstGeom prst="rect">
            <a:avLst/>
          </a:prstGeom>
          <a:solidFill>
            <a:srgbClr val="FEC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114FB28-C0CC-A389-F047-20400B2EE2EE}"/>
              </a:ext>
            </a:extLst>
          </p:cNvPr>
          <p:cNvSpPr txBox="1"/>
          <p:nvPr/>
        </p:nvSpPr>
        <p:spPr>
          <a:xfrm>
            <a:off x="3899277" y="1983788"/>
            <a:ext cx="1215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4">
                    <a:lumMod val="50000"/>
                  </a:schemeClr>
                </a:solidFill>
                <a:latin typeface="Playfair Display ExtraBold" pitchFamily="2" charset="0"/>
              </a:rPr>
              <a:t>STEP 2</a:t>
            </a:r>
            <a:endParaRPr lang="ko-KR" altLang="en-US" sz="2400" dirty="0">
              <a:solidFill>
                <a:schemeClr val="accent4">
                  <a:lumMod val="50000"/>
                </a:schemeClr>
              </a:solidFill>
              <a:latin typeface="Playfair Display ExtraBold" pitchFamily="2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0B622D2-6428-4603-E5E9-E976666DFFA6}"/>
              </a:ext>
            </a:extLst>
          </p:cNvPr>
          <p:cNvSpPr/>
          <p:nvPr/>
        </p:nvSpPr>
        <p:spPr>
          <a:xfrm>
            <a:off x="6237114" y="1828175"/>
            <a:ext cx="2041451" cy="658554"/>
          </a:xfrm>
          <a:prstGeom prst="rect">
            <a:avLst/>
          </a:prstGeom>
          <a:solidFill>
            <a:srgbClr val="FEC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58B165-D6A3-984D-21D8-BA79526345A0}"/>
              </a:ext>
            </a:extLst>
          </p:cNvPr>
          <p:cNvSpPr txBox="1"/>
          <p:nvPr/>
        </p:nvSpPr>
        <p:spPr>
          <a:xfrm>
            <a:off x="6664245" y="198378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4">
                    <a:lumMod val="50000"/>
                  </a:schemeClr>
                </a:solidFill>
                <a:latin typeface="Playfair Display ExtraBold" pitchFamily="2" charset="0"/>
              </a:rPr>
              <a:t>STEP 3</a:t>
            </a:r>
            <a:endParaRPr lang="ko-KR" altLang="en-US" sz="2400" dirty="0">
              <a:solidFill>
                <a:schemeClr val="accent4">
                  <a:lumMod val="50000"/>
                </a:schemeClr>
              </a:solidFill>
              <a:latin typeface="Playfair Display ExtraBold" pitchFamily="2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B6B6821-3D37-8F08-B061-0E3F0E41C899}"/>
              </a:ext>
            </a:extLst>
          </p:cNvPr>
          <p:cNvSpPr/>
          <p:nvPr/>
        </p:nvSpPr>
        <p:spPr>
          <a:xfrm>
            <a:off x="8995671" y="1828175"/>
            <a:ext cx="2041451" cy="658554"/>
          </a:xfrm>
          <a:prstGeom prst="rect">
            <a:avLst/>
          </a:prstGeom>
          <a:solidFill>
            <a:srgbClr val="FEC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54F4D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B80A80-552E-DF85-1316-C8BB2293E1F8}"/>
              </a:ext>
            </a:extLst>
          </p:cNvPr>
          <p:cNvSpPr txBox="1"/>
          <p:nvPr/>
        </p:nvSpPr>
        <p:spPr>
          <a:xfrm>
            <a:off x="9408964" y="1983788"/>
            <a:ext cx="1215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4">
                    <a:lumMod val="50000"/>
                  </a:schemeClr>
                </a:solidFill>
                <a:latin typeface="Playfair Display ExtraBold" pitchFamily="2" charset="0"/>
              </a:rPr>
              <a:t>STEP 4</a:t>
            </a:r>
            <a:endParaRPr lang="ko-KR" altLang="en-US" sz="2400" dirty="0">
              <a:solidFill>
                <a:schemeClr val="accent4">
                  <a:lumMod val="50000"/>
                </a:schemeClr>
              </a:solidFill>
              <a:latin typeface="Playfair Display ExtraBold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12C910-B0F5-7FE4-C06F-69FD437381DD}"/>
              </a:ext>
            </a:extLst>
          </p:cNvPr>
          <p:cNvSpPr txBox="1"/>
          <p:nvPr/>
        </p:nvSpPr>
        <p:spPr>
          <a:xfrm>
            <a:off x="724508" y="3121192"/>
            <a:ext cx="2036943" cy="1831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수집한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데이터를 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바탕으로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모델링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649D34-0E0D-5AD3-91A1-964BD7765414}"/>
              </a:ext>
            </a:extLst>
          </p:cNvPr>
          <p:cNvSpPr txBox="1"/>
          <p:nvPr/>
        </p:nvSpPr>
        <p:spPr>
          <a:xfrm>
            <a:off x="3494343" y="3100425"/>
            <a:ext cx="2036943" cy="2274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군집특성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분석을 통해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영화추천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알고리즘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988FFA-4627-A5F3-AA7D-E3FD6D833F87}"/>
              </a:ext>
            </a:extLst>
          </p:cNvPr>
          <p:cNvSpPr txBox="1"/>
          <p:nvPr/>
        </p:nvSpPr>
        <p:spPr>
          <a:xfrm>
            <a:off x="6219544" y="3109691"/>
            <a:ext cx="2214768" cy="3160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Flask</a:t>
            </a: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서버의 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url</a:t>
            </a:r>
            <a: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호출로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Mbti</a:t>
            </a: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별 </a:t>
            </a:r>
            <a:r>
              <a:rPr lang="ko-KR" altLang="en-US" sz="24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영화리스트을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Json</a:t>
            </a: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형식으로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서버에서 받는다</a:t>
            </a:r>
            <a: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6EB6740-FCBE-88A8-8C5E-A72CEC19021A}"/>
              </a:ext>
            </a:extLst>
          </p:cNvPr>
          <p:cNvSpPr txBox="1"/>
          <p:nvPr/>
        </p:nvSpPr>
        <p:spPr>
          <a:xfrm>
            <a:off x="8995671" y="3100424"/>
            <a:ext cx="2214768" cy="271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파싱을 통해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영화제목만을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추출하여 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웹페이지 이미지로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구현시킴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083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7" grpId="0" animBg="1"/>
      <p:bldP spid="28" grpId="0"/>
      <p:bldP spid="29" grpId="0" animBg="1"/>
      <p:bldP spid="30" grpId="0"/>
      <p:bldP spid="31" grpId="0" animBg="1"/>
      <p:bldP spid="32" grpId="0"/>
      <p:bldP spid="34" grpId="0"/>
      <p:bldP spid="35" grpId="0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65B69AF-EBF5-DF36-704A-5101116FE21E}"/>
              </a:ext>
            </a:extLst>
          </p:cNvPr>
          <p:cNvSpPr/>
          <p:nvPr/>
        </p:nvSpPr>
        <p:spPr>
          <a:xfrm>
            <a:off x="720000" y="808373"/>
            <a:ext cx="5760000" cy="108000"/>
          </a:xfrm>
          <a:prstGeom prst="rect">
            <a:avLst/>
          </a:prstGeom>
          <a:solidFill>
            <a:srgbClr val="E1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9A0D16-7B55-3DF9-01B0-A0196CB91EF2}"/>
              </a:ext>
            </a:extLst>
          </p:cNvPr>
          <p:cNvSpPr/>
          <p:nvPr/>
        </p:nvSpPr>
        <p:spPr>
          <a:xfrm>
            <a:off x="0" y="808373"/>
            <a:ext cx="720000" cy="108000"/>
          </a:xfrm>
          <a:prstGeom prst="rect">
            <a:avLst/>
          </a:prstGeom>
          <a:solidFill>
            <a:srgbClr val="FEC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A325D-58EB-1C8B-2D6D-DB3ADC69E57B}"/>
              </a:ext>
            </a:extLst>
          </p:cNvPr>
          <p:cNvSpPr txBox="1"/>
          <p:nvPr/>
        </p:nvSpPr>
        <p:spPr>
          <a:xfrm>
            <a:off x="609393" y="201823"/>
            <a:ext cx="5594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11100E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수행절차 및 방법</a:t>
            </a:r>
            <a:r>
              <a:rPr lang="en-US" altLang="ko-KR" sz="2400" spc="-300" dirty="0">
                <a:solidFill>
                  <a:srgbClr val="2D2C28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_ </a:t>
            </a:r>
            <a:r>
              <a:rPr lang="ko-KR" altLang="en-US" sz="2400" spc="-300" dirty="0">
                <a:solidFill>
                  <a:srgbClr val="FFC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데이터  수집</a:t>
            </a:r>
            <a:r>
              <a:rPr lang="en-US" altLang="ko-KR" sz="2400" spc="-300" dirty="0">
                <a:solidFill>
                  <a:srgbClr val="FFC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 </a:t>
            </a:r>
            <a:r>
              <a:rPr lang="ko-KR" altLang="en-US" sz="2400" spc="-300" dirty="0">
                <a:solidFill>
                  <a:srgbClr val="FFC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과정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6EEA9A-09CE-1104-371A-4883F55D6AC0}"/>
              </a:ext>
            </a:extLst>
          </p:cNvPr>
          <p:cNvSpPr txBox="1"/>
          <p:nvPr/>
        </p:nvSpPr>
        <p:spPr>
          <a:xfrm>
            <a:off x="185879" y="-61432"/>
            <a:ext cx="423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Playfair Display ExtraBold" pitchFamily="2" charset="0"/>
              </a:rPr>
              <a:t>3</a:t>
            </a:r>
            <a:endParaRPr lang="ko-KR" altLang="en-US" sz="4800" b="1" dirty="0">
              <a:solidFill>
                <a:schemeClr val="accent4"/>
              </a:solidFill>
              <a:latin typeface="Playfair Display ExtraBold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58595" y="7910979"/>
            <a:ext cx="57460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sz="15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자료 출처</a:t>
            </a:r>
            <a:r>
              <a:rPr lang="ko-KR" altLang="en-US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en-US" altLang="ko-KR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>
                <a:solidFill>
                  <a:schemeClr val="accent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hlinkClick r:id="rId2"/>
              </a:rPr>
              <a:t>https://movie.naver.com/</a:t>
            </a:r>
            <a:endParaRPr lang="en-US" altLang="ko-KR" sz="1300" dirty="0">
              <a:solidFill>
                <a:schemeClr val="accent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>
                <a:solidFill>
                  <a:schemeClr val="accent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https://www.kaggle.com/datasets/tmdb/tmdb-movie-metadata  </a:t>
            </a:r>
            <a:endParaRPr lang="ko-KR" altLang="en-US" sz="1300" dirty="0">
              <a:solidFill>
                <a:schemeClr val="accent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9190"/>
            <a:ext cx="11704638" cy="363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82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65B69AF-EBF5-DF36-704A-5101116FE21E}"/>
              </a:ext>
            </a:extLst>
          </p:cNvPr>
          <p:cNvSpPr/>
          <p:nvPr/>
        </p:nvSpPr>
        <p:spPr>
          <a:xfrm>
            <a:off x="720000" y="808373"/>
            <a:ext cx="5760000" cy="108000"/>
          </a:xfrm>
          <a:prstGeom prst="rect">
            <a:avLst/>
          </a:prstGeom>
          <a:solidFill>
            <a:srgbClr val="E1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9A0D16-7B55-3DF9-01B0-A0196CB91EF2}"/>
              </a:ext>
            </a:extLst>
          </p:cNvPr>
          <p:cNvSpPr/>
          <p:nvPr/>
        </p:nvSpPr>
        <p:spPr>
          <a:xfrm>
            <a:off x="0" y="808373"/>
            <a:ext cx="720000" cy="108000"/>
          </a:xfrm>
          <a:prstGeom prst="rect">
            <a:avLst/>
          </a:prstGeom>
          <a:solidFill>
            <a:srgbClr val="FEC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A325D-58EB-1C8B-2D6D-DB3ADC69E57B}"/>
              </a:ext>
            </a:extLst>
          </p:cNvPr>
          <p:cNvSpPr txBox="1"/>
          <p:nvPr/>
        </p:nvSpPr>
        <p:spPr>
          <a:xfrm>
            <a:off x="609393" y="201823"/>
            <a:ext cx="5594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11100E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수행절차 및 방법</a:t>
            </a:r>
            <a:r>
              <a:rPr lang="en-US" altLang="ko-KR" sz="2400" spc="-300" dirty="0">
                <a:solidFill>
                  <a:srgbClr val="2D2C28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_ </a:t>
            </a:r>
            <a:r>
              <a:rPr lang="ko-KR" altLang="en-US" sz="2400" spc="-300" dirty="0">
                <a:solidFill>
                  <a:srgbClr val="FFC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데이터 전처리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6EEA9A-09CE-1104-371A-4883F55D6AC0}"/>
              </a:ext>
            </a:extLst>
          </p:cNvPr>
          <p:cNvSpPr txBox="1"/>
          <p:nvPr/>
        </p:nvSpPr>
        <p:spPr>
          <a:xfrm>
            <a:off x="185879" y="-61432"/>
            <a:ext cx="423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Playfair Display ExtraBold" pitchFamily="2" charset="0"/>
              </a:rPr>
              <a:t>3</a:t>
            </a:r>
            <a:endParaRPr lang="ko-KR" altLang="en-US" sz="4800" b="1" dirty="0">
              <a:solidFill>
                <a:schemeClr val="accent4"/>
              </a:solidFill>
              <a:latin typeface="Playfair Display ExtraBold" pitchFamily="2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70" y="1424328"/>
            <a:ext cx="11005791" cy="2714042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>
            <a:off x="5268994" y="4129225"/>
            <a:ext cx="1166649" cy="599089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791447" y="4894998"/>
            <a:ext cx="4099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학습에 사용할 정보만 추출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728" y="5484942"/>
            <a:ext cx="77343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92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65B69AF-EBF5-DF36-704A-5101116FE21E}"/>
              </a:ext>
            </a:extLst>
          </p:cNvPr>
          <p:cNvSpPr/>
          <p:nvPr/>
        </p:nvSpPr>
        <p:spPr>
          <a:xfrm>
            <a:off x="720000" y="808373"/>
            <a:ext cx="5760000" cy="108000"/>
          </a:xfrm>
          <a:prstGeom prst="rect">
            <a:avLst/>
          </a:prstGeom>
          <a:solidFill>
            <a:srgbClr val="E1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9A0D16-7B55-3DF9-01B0-A0196CB91EF2}"/>
              </a:ext>
            </a:extLst>
          </p:cNvPr>
          <p:cNvSpPr/>
          <p:nvPr/>
        </p:nvSpPr>
        <p:spPr>
          <a:xfrm>
            <a:off x="0" y="808373"/>
            <a:ext cx="720000" cy="108000"/>
          </a:xfrm>
          <a:prstGeom prst="rect">
            <a:avLst/>
          </a:prstGeom>
          <a:solidFill>
            <a:srgbClr val="FEC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A325D-58EB-1C8B-2D6D-DB3ADC69E57B}"/>
              </a:ext>
            </a:extLst>
          </p:cNvPr>
          <p:cNvSpPr txBox="1"/>
          <p:nvPr/>
        </p:nvSpPr>
        <p:spPr>
          <a:xfrm>
            <a:off x="609393" y="201823"/>
            <a:ext cx="5594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11100E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수행절차 및 방법</a:t>
            </a:r>
            <a:r>
              <a:rPr lang="en-US" altLang="ko-KR" sz="2400" spc="-300" dirty="0">
                <a:solidFill>
                  <a:srgbClr val="2D2C28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_ </a:t>
            </a:r>
            <a:r>
              <a:rPr lang="ko-KR" altLang="en-US" sz="2400" spc="-300" dirty="0">
                <a:solidFill>
                  <a:srgbClr val="FFC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데이터 전처리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6EEA9A-09CE-1104-371A-4883F55D6AC0}"/>
              </a:ext>
            </a:extLst>
          </p:cNvPr>
          <p:cNvSpPr txBox="1"/>
          <p:nvPr/>
        </p:nvSpPr>
        <p:spPr>
          <a:xfrm>
            <a:off x="185879" y="-61432"/>
            <a:ext cx="423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Playfair Display ExtraBold" pitchFamily="2" charset="0"/>
              </a:rPr>
              <a:t>3</a:t>
            </a:r>
            <a:endParaRPr lang="ko-KR" altLang="en-US" sz="4800" b="1" dirty="0">
              <a:solidFill>
                <a:schemeClr val="accent4"/>
              </a:solidFill>
              <a:latin typeface="Playfair Display ExtraBold" pitchFamily="2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91" y="1561212"/>
            <a:ext cx="3710109" cy="482841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972" y="1561212"/>
            <a:ext cx="5092978" cy="4811604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4912573" y="3078867"/>
            <a:ext cx="609600" cy="788276"/>
          </a:xfrm>
          <a:prstGeom prst="rightArrow">
            <a:avLst/>
          </a:prstGeom>
          <a:solidFill>
            <a:srgbClr val="FEC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393725" y="6572871"/>
            <a:ext cx="1137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4 </a:t>
            </a:r>
            <a:r>
              <a:rPr lang="ko-KR" altLang="en-US" sz="2000" dirty="0"/>
              <a:t>차원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A74A856-32AE-C9A0-4CD8-36A6931C580B}"/>
              </a:ext>
            </a:extLst>
          </p:cNvPr>
          <p:cNvSpPr/>
          <p:nvPr/>
        </p:nvSpPr>
        <p:spPr>
          <a:xfrm>
            <a:off x="151709" y="6463368"/>
            <a:ext cx="6954253" cy="928036"/>
          </a:xfrm>
          <a:prstGeom prst="rect">
            <a:avLst/>
          </a:prstGeom>
          <a:solidFill>
            <a:srgbClr val="FEC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D7AF3D-2B55-528C-03A5-1C26E3832DDF}"/>
              </a:ext>
            </a:extLst>
          </p:cNvPr>
          <p:cNvSpPr txBox="1"/>
          <p:nvPr/>
        </p:nvSpPr>
        <p:spPr>
          <a:xfrm>
            <a:off x="628654" y="6696553"/>
            <a:ext cx="5436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차원 축소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과정을위해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스케일링 </a:t>
            </a:r>
            <a:endParaRPr lang="en-US" altLang="ko-KR" sz="2400" b="1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853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6" grpId="0" animBg="1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65B69AF-EBF5-DF36-704A-5101116FE21E}"/>
              </a:ext>
            </a:extLst>
          </p:cNvPr>
          <p:cNvSpPr/>
          <p:nvPr/>
        </p:nvSpPr>
        <p:spPr>
          <a:xfrm>
            <a:off x="720000" y="808373"/>
            <a:ext cx="5760000" cy="108000"/>
          </a:xfrm>
          <a:prstGeom prst="rect">
            <a:avLst/>
          </a:prstGeom>
          <a:solidFill>
            <a:srgbClr val="E1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9A0D16-7B55-3DF9-01B0-A0196CB91EF2}"/>
              </a:ext>
            </a:extLst>
          </p:cNvPr>
          <p:cNvSpPr/>
          <p:nvPr/>
        </p:nvSpPr>
        <p:spPr>
          <a:xfrm>
            <a:off x="0" y="808373"/>
            <a:ext cx="720000" cy="108000"/>
          </a:xfrm>
          <a:prstGeom prst="rect">
            <a:avLst/>
          </a:prstGeom>
          <a:solidFill>
            <a:srgbClr val="FEC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A325D-58EB-1C8B-2D6D-DB3ADC69E57B}"/>
              </a:ext>
            </a:extLst>
          </p:cNvPr>
          <p:cNvSpPr txBox="1"/>
          <p:nvPr/>
        </p:nvSpPr>
        <p:spPr>
          <a:xfrm>
            <a:off x="609393" y="201823"/>
            <a:ext cx="5594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11100E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수행절차 및 방법</a:t>
            </a:r>
            <a:r>
              <a:rPr lang="en-US" altLang="ko-KR" sz="2400" spc="-300" dirty="0">
                <a:solidFill>
                  <a:srgbClr val="2D2C28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_ </a:t>
            </a:r>
            <a:r>
              <a:rPr lang="ko-KR" altLang="en-US" sz="2400" spc="-300" dirty="0">
                <a:solidFill>
                  <a:srgbClr val="FFC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데이터 전처리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6EEA9A-09CE-1104-371A-4883F55D6AC0}"/>
              </a:ext>
            </a:extLst>
          </p:cNvPr>
          <p:cNvSpPr txBox="1"/>
          <p:nvPr/>
        </p:nvSpPr>
        <p:spPr>
          <a:xfrm>
            <a:off x="185879" y="-61432"/>
            <a:ext cx="423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Playfair Display ExtraBold" pitchFamily="2" charset="0"/>
              </a:rPr>
              <a:t>3</a:t>
            </a:r>
            <a:endParaRPr lang="ko-KR" altLang="en-US" sz="4800" b="1" dirty="0">
              <a:solidFill>
                <a:schemeClr val="accent4"/>
              </a:solidFill>
              <a:latin typeface="Playfair Display ExtraBold" pitchFamily="2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7" y="1527453"/>
            <a:ext cx="5026141" cy="525760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32261" y="6785062"/>
            <a:ext cx="1137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AA5195-39A5-DCE6-1C1E-172655231155}"/>
              </a:ext>
            </a:extLst>
          </p:cNvPr>
          <p:cNvSpPr/>
          <p:nvPr/>
        </p:nvSpPr>
        <p:spPr>
          <a:xfrm>
            <a:off x="5591810" y="3125165"/>
            <a:ext cx="5600909" cy="2184908"/>
          </a:xfrm>
          <a:prstGeom prst="rect">
            <a:avLst/>
          </a:prstGeom>
          <a:solidFill>
            <a:srgbClr val="FEC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258E86-EEA5-B58D-E7D9-3F3DD929110B}"/>
              </a:ext>
            </a:extLst>
          </p:cNvPr>
          <p:cNvSpPr txBox="1"/>
          <p:nvPr/>
        </p:nvSpPr>
        <p:spPr>
          <a:xfrm>
            <a:off x="6068755" y="3582961"/>
            <a:ext cx="46748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스케일링 된 데이터를 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24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scikit_learn</a:t>
            </a:r>
            <a: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의 </a:t>
            </a:r>
            <a: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PCA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이용하여 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차원 에서 </a:t>
            </a:r>
            <a: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차원으로 축소</a:t>
            </a:r>
          </a:p>
        </p:txBody>
      </p:sp>
    </p:spTree>
    <p:extLst>
      <p:ext uri="{BB962C8B-B14F-4D97-AF65-F5344CB8AC3E}">
        <p14:creationId xmlns:p14="http://schemas.microsoft.com/office/powerpoint/2010/main" val="309212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65B69AF-EBF5-DF36-704A-5101116FE21E}"/>
              </a:ext>
            </a:extLst>
          </p:cNvPr>
          <p:cNvSpPr/>
          <p:nvPr/>
        </p:nvSpPr>
        <p:spPr>
          <a:xfrm>
            <a:off x="720000" y="808373"/>
            <a:ext cx="5760000" cy="108000"/>
          </a:xfrm>
          <a:prstGeom prst="rect">
            <a:avLst/>
          </a:prstGeom>
          <a:solidFill>
            <a:srgbClr val="E1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9A0D16-7B55-3DF9-01B0-A0196CB91EF2}"/>
              </a:ext>
            </a:extLst>
          </p:cNvPr>
          <p:cNvSpPr/>
          <p:nvPr/>
        </p:nvSpPr>
        <p:spPr>
          <a:xfrm>
            <a:off x="0" y="808373"/>
            <a:ext cx="720000" cy="108000"/>
          </a:xfrm>
          <a:prstGeom prst="rect">
            <a:avLst/>
          </a:prstGeom>
          <a:solidFill>
            <a:srgbClr val="FEC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A325D-58EB-1C8B-2D6D-DB3ADC69E57B}"/>
              </a:ext>
            </a:extLst>
          </p:cNvPr>
          <p:cNvSpPr txBox="1"/>
          <p:nvPr/>
        </p:nvSpPr>
        <p:spPr>
          <a:xfrm>
            <a:off x="609393" y="201823"/>
            <a:ext cx="5594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11100E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수행절차 및 방법</a:t>
            </a:r>
            <a:r>
              <a:rPr lang="en-US" altLang="ko-KR" sz="2400" spc="-300" dirty="0">
                <a:solidFill>
                  <a:srgbClr val="2D2C28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_ </a:t>
            </a:r>
            <a:r>
              <a:rPr lang="ko-KR" altLang="en-US" sz="2400" spc="-300" dirty="0">
                <a:solidFill>
                  <a:srgbClr val="FFC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데이터  시각화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6EEA9A-09CE-1104-371A-4883F55D6AC0}"/>
              </a:ext>
            </a:extLst>
          </p:cNvPr>
          <p:cNvSpPr txBox="1"/>
          <p:nvPr/>
        </p:nvSpPr>
        <p:spPr>
          <a:xfrm>
            <a:off x="185879" y="-61432"/>
            <a:ext cx="423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Playfair Display ExtraBold" pitchFamily="2" charset="0"/>
              </a:rPr>
              <a:t>3</a:t>
            </a:r>
            <a:endParaRPr lang="ko-KR" altLang="en-US" sz="4800" b="1" dirty="0">
              <a:solidFill>
                <a:schemeClr val="accent4"/>
              </a:solidFill>
              <a:latin typeface="Playfair Display ExtraBold" pitchFamily="2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0872"/>
            <a:ext cx="5423337" cy="52053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029" y="1960872"/>
            <a:ext cx="5416301" cy="5205364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5482607" y="4206202"/>
            <a:ext cx="662152" cy="714703"/>
          </a:xfrm>
          <a:prstGeom prst="rightArrow">
            <a:avLst/>
          </a:prstGeom>
          <a:solidFill>
            <a:srgbClr val="FEC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366343" y="1515135"/>
            <a:ext cx="2690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축소 전 데이터 시각화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65940" y="1515135"/>
            <a:ext cx="2492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축소 후 데이터 시각화</a:t>
            </a:r>
          </a:p>
        </p:txBody>
      </p:sp>
    </p:spTree>
    <p:extLst>
      <p:ext uri="{BB962C8B-B14F-4D97-AF65-F5344CB8AC3E}">
        <p14:creationId xmlns:p14="http://schemas.microsoft.com/office/powerpoint/2010/main" val="65878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65B69AF-EBF5-DF36-704A-5101116FE21E}"/>
              </a:ext>
            </a:extLst>
          </p:cNvPr>
          <p:cNvSpPr/>
          <p:nvPr/>
        </p:nvSpPr>
        <p:spPr>
          <a:xfrm>
            <a:off x="720000" y="808373"/>
            <a:ext cx="5760000" cy="108000"/>
          </a:xfrm>
          <a:prstGeom prst="rect">
            <a:avLst/>
          </a:prstGeom>
          <a:solidFill>
            <a:srgbClr val="E1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9A0D16-7B55-3DF9-01B0-A0196CB91EF2}"/>
              </a:ext>
            </a:extLst>
          </p:cNvPr>
          <p:cNvSpPr/>
          <p:nvPr/>
        </p:nvSpPr>
        <p:spPr>
          <a:xfrm>
            <a:off x="0" y="808373"/>
            <a:ext cx="720000" cy="108000"/>
          </a:xfrm>
          <a:prstGeom prst="rect">
            <a:avLst/>
          </a:prstGeom>
          <a:solidFill>
            <a:srgbClr val="FEC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A325D-58EB-1C8B-2D6D-DB3ADC69E57B}"/>
              </a:ext>
            </a:extLst>
          </p:cNvPr>
          <p:cNvSpPr txBox="1"/>
          <p:nvPr/>
        </p:nvSpPr>
        <p:spPr>
          <a:xfrm>
            <a:off x="609393" y="201823"/>
            <a:ext cx="5594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11100E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수행절차 및 방법</a:t>
            </a:r>
            <a:r>
              <a:rPr lang="en-US" altLang="ko-KR" sz="2400" spc="-300" dirty="0">
                <a:solidFill>
                  <a:srgbClr val="2D2C28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_ </a:t>
            </a:r>
            <a:r>
              <a:rPr lang="ko-KR" altLang="en-US" sz="2400" spc="-300" dirty="0">
                <a:solidFill>
                  <a:srgbClr val="FFC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모델  선택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6EEA9A-09CE-1104-371A-4883F55D6AC0}"/>
              </a:ext>
            </a:extLst>
          </p:cNvPr>
          <p:cNvSpPr txBox="1"/>
          <p:nvPr/>
        </p:nvSpPr>
        <p:spPr>
          <a:xfrm>
            <a:off x="185879" y="-61432"/>
            <a:ext cx="423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Playfair Display ExtraBold" pitchFamily="2" charset="0"/>
              </a:rPr>
              <a:t>3</a:t>
            </a:r>
            <a:endParaRPr lang="ko-KR" altLang="en-US" sz="4800" b="1" dirty="0">
              <a:solidFill>
                <a:schemeClr val="accent4"/>
              </a:solidFill>
              <a:latin typeface="Playfair Display ExtraBold" pitchFamily="2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492" y="1056408"/>
            <a:ext cx="8314158" cy="45656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08757" y="5973428"/>
            <a:ext cx="3375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u="sng" dirty="0">
                <a:solidFill>
                  <a:srgbClr val="FEC4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K-Means</a:t>
            </a:r>
            <a:r>
              <a:rPr lang="en-US" altLang="ko-KR" sz="4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</a:p>
          <a:p>
            <a:pPr algn="ctr"/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알고리즘 활용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AF55F2-C347-F1D3-1EDA-4B9ECD9307E6}"/>
              </a:ext>
            </a:extLst>
          </p:cNvPr>
          <p:cNvSpPr txBox="1"/>
          <p:nvPr/>
        </p:nvSpPr>
        <p:spPr>
          <a:xfrm>
            <a:off x="2552523" y="5465596"/>
            <a:ext cx="26415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dirty="0">
                <a:solidFill>
                  <a:srgbClr val="FEC450"/>
                </a:solidFill>
              </a:rPr>
              <a:t> 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C31CF0-97AE-4B99-1BCD-97FC2EFFDC3D}"/>
              </a:ext>
            </a:extLst>
          </p:cNvPr>
          <p:cNvSpPr txBox="1"/>
          <p:nvPr/>
        </p:nvSpPr>
        <p:spPr>
          <a:xfrm>
            <a:off x="7853362" y="5622061"/>
            <a:ext cx="12987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dirty="0">
                <a:solidFill>
                  <a:srgbClr val="FEC450"/>
                </a:solidFill>
              </a:rPr>
              <a:t>」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381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65B69AF-EBF5-DF36-704A-5101116FE21E}"/>
              </a:ext>
            </a:extLst>
          </p:cNvPr>
          <p:cNvSpPr/>
          <p:nvPr/>
        </p:nvSpPr>
        <p:spPr>
          <a:xfrm>
            <a:off x="720000" y="808373"/>
            <a:ext cx="5760000" cy="108000"/>
          </a:xfrm>
          <a:prstGeom prst="rect">
            <a:avLst/>
          </a:prstGeom>
          <a:solidFill>
            <a:srgbClr val="E1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9A0D16-7B55-3DF9-01B0-A0196CB91EF2}"/>
              </a:ext>
            </a:extLst>
          </p:cNvPr>
          <p:cNvSpPr/>
          <p:nvPr/>
        </p:nvSpPr>
        <p:spPr>
          <a:xfrm>
            <a:off x="0" y="808373"/>
            <a:ext cx="720000" cy="108000"/>
          </a:xfrm>
          <a:prstGeom prst="rect">
            <a:avLst/>
          </a:prstGeom>
          <a:solidFill>
            <a:srgbClr val="FEC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A325D-58EB-1C8B-2D6D-DB3ADC69E57B}"/>
              </a:ext>
            </a:extLst>
          </p:cNvPr>
          <p:cNvSpPr txBox="1"/>
          <p:nvPr/>
        </p:nvSpPr>
        <p:spPr>
          <a:xfrm>
            <a:off x="609393" y="201823"/>
            <a:ext cx="5594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11100E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수행절차 및 방법</a:t>
            </a:r>
            <a:r>
              <a:rPr lang="en-US" altLang="ko-KR" sz="2400" spc="-300" dirty="0">
                <a:solidFill>
                  <a:srgbClr val="2D2C28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_ </a:t>
            </a:r>
            <a:r>
              <a:rPr lang="ko-KR" altLang="en-US" sz="2400" spc="-300" dirty="0">
                <a:solidFill>
                  <a:srgbClr val="FFC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모델  학습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6EEA9A-09CE-1104-371A-4883F55D6AC0}"/>
              </a:ext>
            </a:extLst>
          </p:cNvPr>
          <p:cNvSpPr txBox="1"/>
          <p:nvPr/>
        </p:nvSpPr>
        <p:spPr>
          <a:xfrm>
            <a:off x="185879" y="-61432"/>
            <a:ext cx="423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Playfair Display ExtraBold" pitchFamily="2" charset="0"/>
              </a:rPr>
              <a:t>3</a:t>
            </a:r>
            <a:endParaRPr lang="ko-KR" altLang="en-US" sz="4800" b="1" dirty="0">
              <a:solidFill>
                <a:schemeClr val="accent4"/>
              </a:solidFill>
              <a:latin typeface="Playfair Display ExtraBold" pitchFamily="2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79" y="1288205"/>
            <a:ext cx="7381112" cy="5305762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3206975" y="3113748"/>
            <a:ext cx="12700" cy="21717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오른쪽 화살표 7"/>
          <p:cNvSpPr/>
          <p:nvPr/>
        </p:nvSpPr>
        <p:spPr>
          <a:xfrm>
            <a:off x="4935233" y="3113748"/>
            <a:ext cx="1174019" cy="5474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781303" y="3010465"/>
            <a:ext cx="344328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Centroid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간의 평균 거리가 많이 감소하지 않는 값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= </a:t>
            </a:r>
            <a:r>
              <a:rPr lang="en-US" altLang="ko-KR" sz="25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로 정함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25D278-D94F-256E-408E-0F07AEB83439}"/>
              </a:ext>
            </a:extLst>
          </p:cNvPr>
          <p:cNvSpPr/>
          <p:nvPr/>
        </p:nvSpPr>
        <p:spPr>
          <a:xfrm>
            <a:off x="609392" y="6817489"/>
            <a:ext cx="10081185" cy="1250065"/>
          </a:xfrm>
          <a:prstGeom prst="rect">
            <a:avLst/>
          </a:prstGeom>
          <a:solidFill>
            <a:srgbClr val="FEC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ACBBCE-ED4E-BF37-41B1-04E0920852F1}"/>
              </a:ext>
            </a:extLst>
          </p:cNvPr>
          <p:cNvSpPr txBox="1"/>
          <p:nvPr/>
        </p:nvSpPr>
        <p:spPr>
          <a:xfrm>
            <a:off x="896165" y="7009934"/>
            <a:ext cx="857312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K-Means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알고리즘에 사용할 </a:t>
            </a:r>
            <a:r>
              <a:rPr lang="en-US" altLang="ko-KR" sz="32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K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클러스터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의 최적의 개수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를 정하기위해 </a:t>
            </a:r>
            <a:r>
              <a:rPr lang="ko-KR" altLang="en-US" sz="20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엘보우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기법 을 사용</a:t>
            </a:r>
            <a:r>
              <a:rPr lang="en-US" altLang="ko-KR" sz="2000" dirty="0"/>
              <a:t>	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9447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65B69AF-EBF5-DF36-704A-5101116FE21E}"/>
              </a:ext>
            </a:extLst>
          </p:cNvPr>
          <p:cNvSpPr/>
          <p:nvPr/>
        </p:nvSpPr>
        <p:spPr>
          <a:xfrm>
            <a:off x="720000" y="808373"/>
            <a:ext cx="5760000" cy="108000"/>
          </a:xfrm>
          <a:prstGeom prst="rect">
            <a:avLst/>
          </a:prstGeom>
          <a:solidFill>
            <a:srgbClr val="E1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9A0D16-7B55-3DF9-01B0-A0196CB91EF2}"/>
              </a:ext>
            </a:extLst>
          </p:cNvPr>
          <p:cNvSpPr/>
          <p:nvPr/>
        </p:nvSpPr>
        <p:spPr>
          <a:xfrm>
            <a:off x="0" y="808373"/>
            <a:ext cx="720000" cy="108000"/>
          </a:xfrm>
          <a:prstGeom prst="rect">
            <a:avLst/>
          </a:prstGeom>
          <a:solidFill>
            <a:srgbClr val="FEC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A325D-58EB-1C8B-2D6D-DB3ADC69E57B}"/>
              </a:ext>
            </a:extLst>
          </p:cNvPr>
          <p:cNvSpPr txBox="1"/>
          <p:nvPr/>
        </p:nvSpPr>
        <p:spPr>
          <a:xfrm>
            <a:off x="609393" y="201823"/>
            <a:ext cx="5594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11100E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수행절차 및 방법</a:t>
            </a:r>
            <a:r>
              <a:rPr lang="en-US" altLang="ko-KR" sz="2400" spc="-300" dirty="0">
                <a:solidFill>
                  <a:srgbClr val="2D2C28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_ </a:t>
            </a:r>
            <a:r>
              <a:rPr lang="ko-KR" altLang="en-US" sz="2400" spc="-300" dirty="0">
                <a:solidFill>
                  <a:srgbClr val="FFC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모델  학습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6EEA9A-09CE-1104-371A-4883F55D6AC0}"/>
              </a:ext>
            </a:extLst>
          </p:cNvPr>
          <p:cNvSpPr txBox="1"/>
          <p:nvPr/>
        </p:nvSpPr>
        <p:spPr>
          <a:xfrm>
            <a:off x="185879" y="-61432"/>
            <a:ext cx="423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Playfair Display ExtraBold" pitchFamily="2" charset="0"/>
              </a:rPr>
              <a:t>3</a:t>
            </a:r>
            <a:endParaRPr lang="ko-KR" altLang="en-US" sz="4800" b="1" dirty="0">
              <a:solidFill>
                <a:schemeClr val="accent4"/>
              </a:solidFill>
              <a:latin typeface="Playfair Display ExtraBold" pitchFamily="2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79" y="1560938"/>
            <a:ext cx="5832577" cy="42277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689" y="1168109"/>
            <a:ext cx="5629949" cy="46206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4662" y="6228467"/>
            <a:ext cx="5399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최적의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값으로 모델 학습 후 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 시각화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59600" y="6074579"/>
            <a:ext cx="4635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완벽하지는 않지만 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2000" b="1" dirty="0">
                <a:solidFill>
                  <a:srgbClr val="FEC4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r>
              <a:rPr lang="ko-KR" altLang="en-US" sz="2000" b="1" dirty="0">
                <a:solidFill>
                  <a:srgbClr val="FEC4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개의 군집이 형성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되는걸 볼 수 있다</a:t>
            </a:r>
          </a:p>
        </p:txBody>
      </p:sp>
      <p:sp>
        <p:nvSpPr>
          <p:cNvPr id="11" name="아래쪽 화살표 6">
            <a:extLst>
              <a:ext uri="{FF2B5EF4-FFF2-40B4-BE49-F238E27FC236}">
                <a16:creationId xmlns:a16="http://schemas.microsoft.com/office/drawing/2014/main" id="{4069268B-C447-FAE7-105F-16E4102206F9}"/>
              </a:ext>
            </a:extLst>
          </p:cNvPr>
          <p:cNvSpPr/>
          <p:nvPr/>
        </p:nvSpPr>
        <p:spPr>
          <a:xfrm rot="16200000">
            <a:off x="4900758" y="6128977"/>
            <a:ext cx="1166649" cy="599089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63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rcRect l="41327" b="7246"/>
          <a:stretch/>
        </p:blipFill>
        <p:spPr>
          <a:xfrm>
            <a:off x="-20165" y="0"/>
            <a:ext cx="11724803" cy="8788819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9393" y="1049131"/>
            <a:ext cx="7358205" cy="2286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9465" y="2882360"/>
            <a:ext cx="1217152" cy="127101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8716" y="2974086"/>
            <a:ext cx="4023503" cy="11612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8716" y="3388566"/>
            <a:ext cx="2883932" cy="112471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9465" y="3868484"/>
            <a:ext cx="1235726" cy="127101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8716" y="3985784"/>
            <a:ext cx="2521744" cy="116128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1631" y="4388723"/>
            <a:ext cx="3349562" cy="1124712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19465" y="4861465"/>
            <a:ext cx="1226439" cy="1271016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88716" y="5007483"/>
            <a:ext cx="2465737" cy="116128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88716" y="5421963"/>
            <a:ext cx="2883932" cy="1124712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19465" y="5888736"/>
            <a:ext cx="1245013" cy="1271016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88716" y="6014180"/>
            <a:ext cx="2409873" cy="116128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88716" y="6428661"/>
            <a:ext cx="2883932" cy="1124712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8137931" y="2557429"/>
            <a:ext cx="247196" cy="247196"/>
          </a:xfrm>
          <a:prstGeom prst="ellipse">
            <a:avLst/>
          </a:prstGeom>
          <a:solidFill>
            <a:srgbClr val="FEC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65B69AF-EBF5-DF36-704A-5101116FE21E}"/>
              </a:ext>
            </a:extLst>
          </p:cNvPr>
          <p:cNvSpPr/>
          <p:nvPr/>
        </p:nvSpPr>
        <p:spPr>
          <a:xfrm>
            <a:off x="720000" y="808373"/>
            <a:ext cx="5760000" cy="108000"/>
          </a:xfrm>
          <a:prstGeom prst="rect">
            <a:avLst/>
          </a:prstGeom>
          <a:solidFill>
            <a:srgbClr val="E1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9A0D16-7B55-3DF9-01B0-A0196CB91EF2}"/>
              </a:ext>
            </a:extLst>
          </p:cNvPr>
          <p:cNvSpPr/>
          <p:nvPr/>
        </p:nvSpPr>
        <p:spPr>
          <a:xfrm>
            <a:off x="0" y="808373"/>
            <a:ext cx="720000" cy="108000"/>
          </a:xfrm>
          <a:prstGeom prst="rect">
            <a:avLst/>
          </a:prstGeom>
          <a:solidFill>
            <a:srgbClr val="FEC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A325D-58EB-1C8B-2D6D-DB3ADC69E57B}"/>
              </a:ext>
            </a:extLst>
          </p:cNvPr>
          <p:cNvSpPr txBox="1"/>
          <p:nvPr/>
        </p:nvSpPr>
        <p:spPr>
          <a:xfrm>
            <a:off x="609393" y="201823"/>
            <a:ext cx="5594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11100E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수행절차 및 방법</a:t>
            </a:r>
            <a:r>
              <a:rPr lang="en-US" altLang="ko-KR" sz="2400" spc="-300" dirty="0">
                <a:solidFill>
                  <a:srgbClr val="2D2C28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_ </a:t>
            </a:r>
            <a:r>
              <a:rPr lang="ko-KR" altLang="en-US" sz="2400" spc="-300" dirty="0">
                <a:solidFill>
                  <a:srgbClr val="FFC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군집의  특성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6EEA9A-09CE-1104-371A-4883F55D6AC0}"/>
              </a:ext>
            </a:extLst>
          </p:cNvPr>
          <p:cNvSpPr txBox="1"/>
          <p:nvPr/>
        </p:nvSpPr>
        <p:spPr>
          <a:xfrm>
            <a:off x="185879" y="-61432"/>
            <a:ext cx="423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Playfair Display ExtraBold" pitchFamily="2" charset="0"/>
              </a:rPr>
              <a:t>3</a:t>
            </a:r>
            <a:endParaRPr lang="ko-KR" altLang="en-US" sz="4800" b="1" dirty="0">
              <a:solidFill>
                <a:schemeClr val="accent4"/>
              </a:solidFill>
              <a:latin typeface="Playfair Display ExtraBold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520" y="3278446"/>
            <a:ext cx="10072180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개수 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26</a:t>
            </a:r>
          </a:p>
          <a:p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MBTI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ES (1)  IS (2)  EN (4)  IN (19)</a:t>
            </a:r>
          </a:p>
          <a:p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장르 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범죄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(3)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드라마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(5)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스릴러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(3)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코미디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(4)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로맨스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(3)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액션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(3)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재난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(4)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애니메이션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(1)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판타지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(0)</a:t>
            </a:r>
          </a:p>
          <a:p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특성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IN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으로 시작하는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MBTI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 많다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장르를 따지지 않는다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54010" y="2748562"/>
            <a:ext cx="2743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</a:t>
            </a:r>
            <a:r>
              <a:rPr lang="ko-KR" altLang="en-US" sz="3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번 군집</a:t>
            </a:r>
          </a:p>
        </p:txBody>
      </p:sp>
    </p:spTree>
    <p:extLst>
      <p:ext uri="{BB962C8B-B14F-4D97-AF65-F5344CB8AC3E}">
        <p14:creationId xmlns:p14="http://schemas.microsoft.com/office/powerpoint/2010/main" val="237770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65B69AF-EBF5-DF36-704A-5101116FE21E}"/>
              </a:ext>
            </a:extLst>
          </p:cNvPr>
          <p:cNvSpPr/>
          <p:nvPr/>
        </p:nvSpPr>
        <p:spPr>
          <a:xfrm>
            <a:off x="720000" y="808373"/>
            <a:ext cx="5760000" cy="108000"/>
          </a:xfrm>
          <a:prstGeom prst="rect">
            <a:avLst/>
          </a:prstGeom>
          <a:solidFill>
            <a:srgbClr val="E1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9A0D16-7B55-3DF9-01B0-A0196CB91EF2}"/>
              </a:ext>
            </a:extLst>
          </p:cNvPr>
          <p:cNvSpPr/>
          <p:nvPr/>
        </p:nvSpPr>
        <p:spPr>
          <a:xfrm>
            <a:off x="0" y="808373"/>
            <a:ext cx="720000" cy="108000"/>
          </a:xfrm>
          <a:prstGeom prst="rect">
            <a:avLst/>
          </a:prstGeom>
          <a:solidFill>
            <a:srgbClr val="FEC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A325D-58EB-1C8B-2D6D-DB3ADC69E57B}"/>
              </a:ext>
            </a:extLst>
          </p:cNvPr>
          <p:cNvSpPr txBox="1"/>
          <p:nvPr/>
        </p:nvSpPr>
        <p:spPr>
          <a:xfrm>
            <a:off x="609393" y="201823"/>
            <a:ext cx="5594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11100E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수행절차 및 방법</a:t>
            </a:r>
            <a:r>
              <a:rPr lang="en-US" altLang="ko-KR" sz="2400" spc="-300" dirty="0">
                <a:solidFill>
                  <a:srgbClr val="2D2C28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_ </a:t>
            </a:r>
            <a:r>
              <a:rPr lang="ko-KR" altLang="en-US" sz="2400" spc="-300" dirty="0">
                <a:solidFill>
                  <a:srgbClr val="FFC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군집의  특성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6EEA9A-09CE-1104-371A-4883F55D6AC0}"/>
              </a:ext>
            </a:extLst>
          </p:cNvPr>
          <p:cNvSpPr txBox="1"/>
          <p:nvPr/>
        </p:nvSpPr>
        <p:spPr>
          <a:xfrm>
            <a:off x="185879" y="-61432"/>
            <a:ext cx="423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Playfair Display ExtraBold" pitchFamily="2" charset="0"/>
              </a:rPr>
              <a:t>3</a:t>
            </a:r>
            <a:endParaRPr lang="ko-KR" altLang="en-US" sz="4800" b="1" dirty="0">
              <a:solidFill>
                <a:schemeClr val="accent4"/>
              </a:solidFill>
              <a:latin typeface="Playfair Display ExtraBold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520" y="3278446"/>
            <a:ext cx="10072180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개수 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50</a:t>
            </a:r>
          </a:p>
          <a:p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MBTI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ES (36)  IS (9)  EN (4)  IN (1)</a:t>
            </a:r>
          </a:p>
          <a:p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장르 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범죄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(4)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드라마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(9)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스릴러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(5)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코미디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(7)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로맨스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(16)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액션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(5)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재난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(2)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애니메이션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(2)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판타지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(0)</a:t>
            </a:r>
          </a:p>
          <a:p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특성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ES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으로 시작하는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MBTI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 많다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로맨스 장르 비율이 많다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54010" y="2709197"/>
            <a:ext cx="2743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</a:t>
            </a:r>
            <a:r>
              <a:rPr lang="ko-KR" altLang="en-US" sz="3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번 군집</a:t>
            </a:r>
          </a:p>
        </p:txBody>
      </p:sp>
    </p:spTree>
    <p:extLst>
      <p:ext uri="{BB962C8B-B14F-4D97-AF65-F5344CB8AC3E}">
        <p14:creationId xmlns:p14="http://schemas.microsoft.com/office/powerpoint/2010/main" val="46504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65B69AF-EBF5-DF36-704A-5101116FE21E}"/>
              </a:ext>
            </a:extLst>
          </p:cNvPr>
          <p:cNvSpPr/>
          <p:nvPr/>
        </p:nvSpPr>
        <p:spPr>
          <a:xfrm>
            <a:off x="720000" y="808373"/>
            <a:ext cx="5760000" cy="108000"/>
          </a:xfrm>
          <a:prstGeom prst="rect">
            <a:avLst/>
          </a:prstGeom>
          <a:solidFill>
            <a:srgbClr val="E1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9A0D16-7B55-3DF9-01B0-A0196CB91EF2}"/>
              </a:ext>
            </a:extLst>
          </p:cNvPr>
          <p:cNvSpPr/>
          <p:nvPr/>
        </p:nvSpPr>
        <p:spPr>
          <a:xfrm>
            <a:off x="0" y="808373"/>
            <a:ext cx="720000" cy="108000"/>
          </a:xfrm>
          <a:prstGeom prst="rect">
            <a:avLst/>
          </a:prstGeom>
          <a:solidFill>
            <a:srgbClr val="FEC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A325D-58EB-1C8B-2D6D-DB3ADC69E57B}"/>
              </a:ext>
            </a:extLst>
          </p:cNvPr>
          <p:cNvSpPr txBox="1"/>
          <p:nvPr/>
        </p:nvSpPr>
        <p:spPr>
          <a:xfrm>
            <a:off x="609393" y="201823"/>
            <a:ext cx="5594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11100E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수행절차 및 방법</a:t>
            </a:r>
            <a:r>
              <a:rPr lang="en-US" altLang="ko-KR" sz="2400" spc="-300" dirty="0">
                <a:solidFill>
                  <a:srgbClr val="2D2C28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_ </a:t>
            </a:r>
            <a:r>
              <a:rPr lang="ko-KR" altLang="en-US" sz="2400" spc="-300" dirty="0">
                <a:solidFill>
                  <a:srgbClr val="FFC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군집의  특성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6EEA9A-09CE-1104-371A-4883F55D6AC0}"/>
              </a:ext>
            </a:extLst>
          </p:cNvPr>
          <p:cNvSpPr txBox="1"/>
          <p:nvPr/>
        </p:nvSpPr>
        <p:spPr>
          <a:xfrm>
            <a:off x="185879" y="-61432"/>
            <a:ext cx="423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Playfair Display ExtraBold" pitchFamily="2" charset="0"/>
              </a:rPr>
              <a:t>3</a:t>
            </a:r>
            <a:endParaRPr lang="ko-KR" altLang="en-US" sz="4800" b="1" dirty="0">
              <a:solidFill>
                <a:schemeClr val="accent4"/>
              </a:solidFill>
              <a:latin typeface="Playfair Display ExtraBold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54010" y="2709197"/>
            <a:ext cx="2743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r>
              <a:rPr lang="ko-KR" altLang="en-US" sz="3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번 군집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89520" y="3278446"/>
            <a:ext cx="10072180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개수 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54</a:t>
            </a:r>
          </a:p>
          <a:p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MBTI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ES (3)  IS (6)  EN (27)  IN (18)</a:t>
            </a:r>
          </a:p>
          <a:p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장르 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범죄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(2)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드라마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(12)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스릴러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(6)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코미디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(3)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로맨스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(13)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액션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(8)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재난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(1)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애니메이션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(6)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판타지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(3)</a:t>
            </a:r>
          </a:p>
          <a:p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특성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EN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으로 시작하는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MBTI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 많다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로맨스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드라마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액션 장르가 비율이 많다</a:t>
            </a:r>
            <a:r>
              <a:rPr lang="en-US" altLang="ko-KR" dirty="0"/>
              <a:t>        </a:t>
            </a:r>
          </a:p>
          <a:p>
            <a:r>
              <a:rPr lang="en-US" altLang="ko-KR" dirty="0"/>
              <a:t>	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903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65B69AF-EBF5-DF36-704A-5101116FE21E}"/>
              </a:ext>
            </a:extLst>
          </p:cNvPr>
          <p:cNvSpPr/>
          <p:nvPr/>
        </p:nvSpPr>
        <p:spPr>
          <a:xfrm>
            <a:off x="720000" y="808373"/>
            <a:ext cx="5760000" cy="108000"/>
          </a:xfrm>
          <a:prstGeom prst="rect">
            <a:avLst/>
          </a:prstGeom>
          <a:solidFill>
            <a:srgbClr val="E1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9A0D16-7B55-3DF9-01B0-A0196CB91EF2}"/>
              </a:ext>
            </a:extLst>
          </p:cNvPr>
          <p:cNvSpPr/>
          <p:nvPr/>
        </p:nvSpPr>
        <p:spPr>
          <a:xfrm>
            <a:off x="0" y="808373"/>
            <a:ext cx="720000" cy="108000"/>
          </a:xfrm>
          <a:prstGeom prst="rect">
            <a:avLst/>
          </a:prstGeom>
          <a:solidFill>
            <a:srgbClr val="FEC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A325D-58EB-1C8B-2D6D-DB3ADC69E57B}"/>
              </a:ext>
            </a:extLst>
          </p:cNvPr>
          <p:cNvSpPr txBox="1"/>
          <p:nvPr/>
        </p:nvSpPr>
        <p:spPr>
          <a:xfrm>
            <a:off x="609393" y="201823"/>
            <a:ext cx="5594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11100E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수행절차 및 방법</a:t>
            </a:r>
            <a:r>
              <a:rPr lang="en-US" altLang="ko-KR" sz="2400" spc="-300" dirty="0">
                <a:solidFill>
                  <a:srgbClr val="2D2C28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_ </a:t>
            </a:r>
            <a:r>
              <a:rPr lang="ko-KR" altLang="en-US" sz="2400" spc="-300" dirty="0">
                <a:solidFill>
                  <a:srgbClr val="FFC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군집의  특성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6EEA9A-09CE-1104-371A-4883F55D6AC0}"/>
              </a:ext>
            </a:extLst>
          </p:cNvPr>
          <p:cNvSpPr txBox="1"/>
          <p:nvPr/>
        </p:nvSpPr>
        <p:spPr>
          <a:xfrm>
            <a:off x="185879" y="-61432"/>
            <a:ext cx="423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Playfair Display ExtraBold" pitchFamily="2" charset="0"/>
              </a:rPr>
              <a:t>3</a:t>
            </a:r>
            <a:endParaRPr lang="ko-KR" altLang="en-US" sz="4800" b="1" dirty="0">
              <a:solidFill>
                <a:schemeClr val="accent4"/>
              </a:solidFill>
              <a:latin typeface="Playfair Display ExtraBold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54010" y="2709197"/>
            <a:ext cx="2743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</a:t>
            </a:r>
            <a:r>
              <a:rPr lang="ko-KR" altLang="en-US" sz="3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번 군집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89520" y="3278446"/>
            <a:ext cx="10072180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개수 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25</a:t>
            </a:r>
          </a:p>
          <a:p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MBTI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ES (4)  IS( 14)  EN (7)</a:t>
            </a:r>
          </a:p>
          <a:p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장르 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범죄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(2)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드라마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(4)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스릴러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(6)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코미디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(4)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로맨스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(4)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액션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(4)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재난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(0)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애니메이션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(1)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판타지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(0)</a:t>
            </a:r>
          </a:p>
          <a:p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특성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IS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으로 시작하는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MBTI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 많다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스릴러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장르 비율이 많다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     </a:t>
            </a:r>
          </a:p>
          <a:p>
            <a:r>
              <a:rPr lang="en-US" altLang="ko-KR" dirty="0"/>
              <a:t>	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052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65B69AF-EBF5-DF36-704A-5101116FE21E}"/>
              </a:ext>
            </a:extLst>
          </p:cNvPr>
          <p:cNvSpPr/>
          <p:nvPr/>
        </p:nvSpPr>
        <p:spPr>
          <a:xfrm>
            <a:off x="720000" y="808373"/>
            <a:ext cx="5760000" cy="108000"/>
          </a:xfrm>
          <a:prstGeom prst="rect">
            <a:avLst/>
          </a:prstGeom>
          <a:solidFill>
            <a:srgbClr val="E1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9A0D16-7B55-3DF9-01B0-A0196CB91EF2}"/>
              </a:ext>
            </a:extLst>
          </p:cNvPr>
          <p:cNvSpPr/>
          <p:nvPr/>
        </p:nvSpPr>
        <p:spPr>
          <a:xfrm>
            <a:off x="0" y="808373"/>
            <a:ext cx="720000" cy="108000"/>
          </a:xfrm>
          <a:prstGeom prst="rect">
            <a:avLst/>
          </a:prstGeom>
          <a:solidFill>
            <a:srgbClr val="FEC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A325D-58EB-1C8B-2D6D-DB3ADC69E57B}"/>
              </a:ext>
            </a:extLst>
          </p:cNvPr>
          <p:cNvSpPr txBox="1"/>
          <p:nvPr/>
        </p:nvSpPr>
        <p:spPr>
          <a:xfrm>
            <a:off x="609393" y="201823"/>
            <a:ext cx="5594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11100E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수행절차 및 방법</a:t>
            </a:r>
            <a:r>
              <a:rPr lang="en-US" altLang="ko-KR" sz="2400" spc="-300" dirty="0">
                <a:solidFill>
                  <a:srgbClr val="2D2C28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_ </a:t>
            </a:r>
            <a:r>
              <a:rPr lang="ko-KR" altLang="en-US" sz="2400" spc="-300" dirty="0">
                <a:solidFill>
                  <a:srgbClr val="FFC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적용  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6EEA9A-09CE-1104-371A-4883F55D6AC0}"/>
              </a:ext>
            </a:extLst>
          </p:cNvPr>
          <p:cNvSpPr txBox="1"/>
          <p:nvPr/>
        </p:nvSpPr>
        <p:spPr>
          <a:xfrm>
            <a:off x="185879" y="-61432"/>
            <a:ext cx="423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Playfair Display ExtraBold" pitchFamily="2" charset="0"/>
              </a:rPr>
              <a:t>3</a:t>
            </a:r>
            <a:endParaRPr lang="ko-KR" altLang="en-US" sz="4800" b="1" dirty="0">
              <a:solidFill>
                <a:schemeClr val="accent4"/>
              </a:solidFill>
              <a:latin typeface="Playfair Display ExtraBold" pitchFamily="2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23" y="2422834"/>
            <a:ext cx="1718994" cy="43726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775" y="2422834"/>
            <a:ext cx="1982792" cy="43726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557" y="2422834"/>
            <a:ext cx="2091833" cy="437264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380" y="2376858"/>
            <a:ext cx="1796203" cy="4464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4398" y="1652132"/>
            <a:ext cx="251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번 군집 영화 리스트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17849" y="1619180"/>
            <a:ext cx="251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번 군집 영화 리스트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90151" y="1652132"/>
            <a:ext cx="251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번 군집 영화 리스트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69159" y="1652132"/>
            <a:ext cx="251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번 군집 영화 리스트</a:t>
            </a:r>
          </a:p>
        </p:txBody>
      </p:sp>
    </p:spTree>
    <p:extLst>
      <p:ext uri="{BB962C8B-B14F-4D97-AF65-F5344CB8AC3E}">
        <p14:creationId xmlns:p14="http://schemas.microsoft.com/office/powerpoint/2010/main" val="117546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65B69AF-EBF5-DF36-704A-5101116FE21E}"/>
              </a:ext>
            </a:extLst>
          </p:cNvPr>
          <p:cNvSpPr/>
          <p:nvPr/>
        </p:nvSpPr>
        <p:spPr>
          <a:xfrm>
            <a:off x="720000" y="808373"/>
            <a:ext cx="5760000" cy="108000"/>
          </a:xfrm>
          <a:prstGeom prst="rect">
            <a:avLst/>
          </a:prstGeom>
          <a:solidFill>
            <a:srgbClr val="E1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9A0D16-7B55-3DF9-01B0-A0196CB91EF2}"/>
              </a:ext>
            </a:extLst>
          </p:cNvPr>
          <p:cNvSpPr/>
          <p:nvPr/>
        </p:nvSpPr>
        <p:spPr>
          <a:xfrm>
            <a:off x="0" y="808373"/>
            <a:ext cx="720000" cy="108000"/>
          </a:xfrm>
          <a:prstGeom prst="rect">
            <a:avLst/>
          </a:prstGeom>
          <a:solidFill>
            <a:srgbClr val="FEC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A325D-58EB-1C8B-2D6D-DB3ADC69E57B}"/>
              </a:ext>
            </a:extLst>
          </p:cNvPr>
          <p:cNvSpPr txBox="1"/>
          <p:nvPr/>
        </p:nvSpPr>
        <p:spPr>
          <a:xfrm>
            <a:off x="609393" y="201823"/>
            <a:ext cx="5594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11100E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수행절차 및 방법</a:t>
            </a:r>
            <a:r>
              <a:rPr lang="en-US" altLang="ko-KR" sz="2400" spc="-300" dirty="0">
                <a:solidFill>
                  <a:srgbClr val="2D2C28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_ </a:t>
            </a:r>
            <a:r>
              <a:rPr lang="ko-KR" altLang="en-US" sz="2400" spc="-300" dirty="0">
                <a:solidFill>
                  <a:srgbClr val="FFC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랭킹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6EEA9A-09CE-1104-371A-4883F55D6AC0}"/>
              </a:ext>
            </a:extLst>
          </p:cNvPr>
          <p:cNvSpPr txBox="1"/>
          <p:nvPr/>
        </p:nvSpPr>
        <p:spPr>
          <a:xfrm>
            <a:off x="185879" y="-61432"/>
            <a:ext cx="423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Playfair Display ExtraBold" pitchFamily="2" charset="0"/>
              </a:rPr>
              <a:t>3</a:t>
            </a:r>
            <a:endParaRPr lang="ko-KR" altLang="en-US" sz="4800" b="1" dirty="0">
              <a:solidFill>
                <a:schemeClr val="accent4"/>
              </a:solidFill>
              <a:latin typeface="Playfair Display ExtraBold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56127E-8FB0-02FA-D577-68F5166C5CD1}"/>
              </a:ext>
            </a:extLst>
          </p:cNvPr>
          <p:cNvSpPr txBox="1"/>
          <p:nvPr/>
        </p:nvSpPr>
        <p:spPr>
          <a:xfrm>
            <a:off x="1096289" y="5121824"/>
            <a:ext cx="3269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6 Bold"/>
              </a:rPr>
              <a:t>대중이 좋아하는 영화</a:t>
            </a:r>
          </a:p>
        </p:txBody>
      </p:sp>
      <p:pic>
        <p:nvPicPr>
          <p:cNvPr id="16" name="그래픽 15" descr="사용자 단색으로 채워진">
            <a:extLst>
              <a:ext uri="{FF2B5EF4-FFF2-40B4-BE49-F238E27FC236}">
                <a16:creationId xmlns:a16="http://schemas.microsoft.com/office/drawing/2014/main" id="{60D89452-722D-9591-6327-D463B69BC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94300" y="4074557"/>
            <a:ext cx="914400" cy="914400"/>
          </a:xfrm>
          <a:prstGeom prst="rect">
            <a:avLst/>
          </a:prstGeom>
        </p:spPr>
      </p:pic>
      <p:sp>
        <p:nvSpPr>
          <p:cNvPr id="21" name="말풍선: 모서리가 둥근 사각형 20">
            <a:extLst>
              <a:ext uri="{FF2B5EF4-FFF2-40B4-BE49-F238E27FC236}">
                <a16:creationId xmlns:a16="http://schemas.microsoft.com/office/drawing/2014/main" id="{94C71F15-052B-FFE9-2DF9-6ADB78AC5A5A}"/>
              </a:ext>
            </a:extLst>
          </p:cNvPr>
          <p:cNvSpPr/>
          <p:nvPr/>
        </p:nvSpPr>
        <p:spPr>
          <a:xfrm>
            <a:off x="1060938" y="2556176"/>
            <a:ext cx="3115917" cy="1238866"/>
          </a:xfrm>
          <a:prstGeom prst="wedgeRoundRectCallout">
            <a:avLst>
              <a:gd name="adj1" fmla="val -20833"/>
              <a:gd name="adj2" fmla="val 64105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AB7C49-4586-B371-964B-221D64ADD601}"/>
              </a:ext>
            </a:extLst>
          </p:cNvPr>
          <p:cNvSpPr txBox="1"/>
          <p:nvPr/>
        </p:nvSpPr>
        <p:spPr>
          <a:xfrm>
            <a:off x="1223723" y="2706256"/>
            <a:ext cx="3607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ea typeface="에스코어 드림 6 Bold" panose="020B0703030302020204"/>
              </a:rPr>
              <a:t>평점이 높은 영화 </a:t>
            </a:r>
            <a:endParaRPr lang="en-US" altLang="ko-KR" sz="1800" dirty="0">
              <a:ea typeface="에스코어 드림 6 Bold" panose="020B0703030302020204"/>
            </a:endParaRPr>
          </a:p>
          <a:p>
            <a:endParaRPr lang="en-US" altLang="ko-KR" sz="1800" dirty="0">
              <a:ea typeface="에스코어 드림 6 Bold" panose="020B07030303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ea typeface="에스코어 드림 6 Bold" panose="020B0703030302020204"/>
              </a:rPr>
              <a:t>평점수가 </a:t>
            </a:r>
            <a:r>
              <a:rPr lang="ko-KR" altLang="en-US" smtClean="0">
                <a:ea typeface="에스코어 드림 6 Bold" panose="020B0703030302020204"/>
              </a:rPr>
              <a:t>많은</a:t>
            </a:r>
            <a:r>
              <a:rPr lang="ko-KR" altLang="en-US" sz="1800" smtClean="0">
                <a:ea typeface="에스코어 드림 6 Bold" panose="020B0703030302020204"/>
              </a:rPr>
              <a:t> </a:t>
            </a:r>
            <a:r>
              <a:rPr lang="ko-KR" altLang="en-US" sz="1800" dirty="0">
                <a:ea typeface="에스코어 드림 6 Bold" panose="020B0703030302020204"/>
              </a:rPr>
              <a:t>영화 </a:t>
            </a:r>
            <a:endParaRPr lang="en-US" altLang="ko-KR" sz="1800" dirty="0">
              <a:ea typeface="에스코어 드림 6 Bold" panose="020B0703030302020204"/>
            </a:endParaRPr>
          </a:p>
          <a:p>
            <a:endParaRPr lang="en-US" altLang="ko-KR" sz="1800" dirty="0">
              <a:ea typeface="에스코어 드림 6 Bold" panose="020B0703030302020204"/>
            </a:endParaRPr>
          </a:p>
        </p:txBody>
      </p:sp>
      <p:pic>
        <p:nvPicPr>
          <p:cNvPr id="23" name="그래픽 22" descr="사용자 단색으로 채워진">
            <a:extLst>
              <a:ext uri="{FF2B5EF4-FFF2-40B4-BE49-F238E27FC236}">
                <a16:creationId xmlns:a16="http://schemas.microsoft.com/office/drawing/2014/main" id="{88C907CB-FDEC-6092-EBC4-20A40AD62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497281" y="4074557"/>
            <a:ext cx="914400" cy="914400"/>
          </a:xfrm>
          <a:prstGeom prst="rect">
            <a:avLst/>
          </a:prstGeom>
        </p:spPr>
      </p:pic>
      <p:pic>
        <p:nvPicPr>
          <p:cNvPr id="24" name="그래픽 23" descr="사용자 단색으로 채워진">
            <a:extLst>
              <a:ext uri="{FF2B5EF4-FFF2-40B4-BE49-F238E27FC236}">
                <a16:creationId xmlns:a16="http://schemas.microsoft.com/office/drawing/2014/main" id="{C6C3D119-0423-F7BD-FB59-6C0E289B8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195292" y="4095881"/>
            <a:ext cx="914400" cy="914400"/>
          </a:xfrm>
          <a:prstGeom prst="rect">
            <a:avLst/>
          </a:prstGeom>
        </p:spPr>
      </p:pic>
      <p:pic>
        <p:nvPicPr>
          <p:cNvPr id="25" name="그래픽 24" descr="사용자 단색으로 채워진">
            <a:extLst>
              <a:ext uri="{FF2B5EF4-FFF2-40B4-BE49-F238E27FC236}">
                <a16:creationId xmlns:a16="http://schemas.microsoft.com/office/drawing/2014/main" id="{9BA6BB22-4DCF-1326-8674-930D07DF0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6289" y="4074557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6514F27-E117-1444-4232-F9BD3D23FF0D}"/>
              </a:ext>
            </a:extLst>
          </p:cNvPr>
          <p:cNvSpPr txBox="1"/>
          <p:nvPr/>
        </p:nvSpPr>
        <p:spPr>
          <a:xfrm>
            <a:off x="5064274" y="2578867"/>
            <a:ext cx="5635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ea typeface="에스코어 드림 6 Bold" panose="020B0703030302020204"/>
              </a:rPr>
              <a:t>영화 </a:t>
            </a:r>
            <a:r>
              <a:rPr lang="en-US" altLang="ko-KR" sz="2400" dirty="0">
                <a:ea typeface="에스코어 드림 6 Bold" panose="020B0703030302020204"/>
              </a:rPr>
              <a:t>A : </a:t>
            </a:r>
            <a:r>
              <a:rPr lang="ko-KR" altLang="en-US" sz="2400" dirty="0">
                <a:ea typeface="에스코어 드림 6 Bold" panose="020B0703030302020204"/>
              </a:rPr>
              <a:t>영화 평점이 </a:t>
            </a:r>
            <a:r>
              <a:rPr lang="en-US" altLang="ko-KR" sz="2400" dirty="0">
                <a:ea typeface="에스코어 드림 6 Bold" panose="020B0703030302020204"/>
              </a:rPr>
              <a:t>10/10  -&gt; 5</a:t>
            </a:r>
            <a:r>
              <a:rPr lang="ko-KR" altLang="en-US" sz="2400" dirty="0">
                <a:ea typeface="에스코어 드림 6 Bold" panose="020B0703030302020204"/>
              </a:rPr>
              <a:t>명이 평가</a:t>
            </a:r>
            <a:endParaRPr lang="en-US" altLang="ko-KR" sz="2400" dirty="0">
              <a:ea typeface="에스코어 드림 6 Bold" panose="020B0703030302020204"/>
            </a:endParaRPr>
          </a:p>
          <a:p>
            <a:pPr algn="ctr"/>
            <a:r>
              <a:rPr lang="ko-KR" altLang="en-US" sz="2400" dirty="0">
                <a:solidFill>
                  <a:srgbClr val="FF0000"/>
                </a:solidFill>
                <a:ea typeface="에스코어 드림 6 Bold" panose="020B0703030302020204"/>
              </a:rPr>
              <a:t>신뢰도가 떨어짐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95A0EC-861D-6CEE-55F9-4AB5C3EFE7B8}"/>
              </a:ext>
            </a:extLst>
          </p:cNvPr>
          <p:cNvSpPr txBox="1"/>
          <p:nvPr/>
        </p:nvSpPr>
        <p:spPr>
          <a:xfrm>
            <a:off x="5064274" y="4404733"/>
            <a:ext cx="5907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ea typeface="에스코어 드림 6 Bold" panose="020B0703030302020204"/>
              </a:rPr>
              <a:t>영화 </a:t>
            </a:r>
            <a:r>
              <a:rPr lang="en-US" altLang="ko-KR" sz="2400" dirty="0">
                <a:ea typeface="에스코어 드림 6 Bold" panose="020B0703030302020204"/>
              </a:rPr>
              <a:t>B : </a:t>
            </a:r>
            <a:r>
              <a:rPr lang="ko-KR" altLang="en-US" sz="2400" dirty="0">
                <a:ea typeface="에스코어 드림 6 Bold" panose="020B0703030302020204"/>
              </a:rPr>
              <a:t>영화 평점이 </a:t>
            </a:r>
            <a:r>
              <a:rPr lang="en-US" altLang="ko-KR" sz="2400" dirty="0">
                <a:ea typeface="에스코어 드림 6 Bold" panose="020B0703030302020204"/>
              </a:rPr>
              <a:t>8/10  -&gt; 500</a:t>
            </a:r>
            <a:r>
              <a:rPr lang="ko-KR" altLang="en-US" sz="2400" dirty="0">
                <a:ea typeface="에스코어 드림 6 Bold" panose="020B0703030302020204"/>
              </a:rPr>
              <a:t>명이 평가</a:t>
            </a:r>
            <a:endParaRPr lang="en-US" altLang="ko-KR" sz="2400" dirty="0">
              <a:ea typeface="에스코어 드림 6 Bold" panose="020B0703030302020204"/>
            </a:endParaRPr>
          </a:p>
          <a:p>
            <a:pPr algn="ctr"/>
            <a:r>
              <a:rPr lang="ko-KR" altLang="en-US" sz="2400" dirty="0">
                <a:solidFill>
                  <a:srgbClr val="FF0000"/>
                </a:solidFill>
                <a:ea typeface="에스코어 드림 6 Bold" panose="020B0703030302020204"/>
              </a:rPr>
              <a:t>신뢰도가 상승</a:t>
            </a:r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DD63B6B4-C96F-D3EF-7F3D-097A9E6BA825}"/>
              </a:ext>
            </a:extLst>
          </p:cNvPr>
          <p:cNvSpPr/>
          <p:nvPr/>
        </p:nvSpPr>
        <p:spPr>
          <a:xfrm>
            <a:off x="7494104" y="3617870"/>
            <a:ext cx="914400" cy="5774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37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65B69AF-EBF5-DF36-704A-5101116FE21E}"/>
              </a:ext>
            </a:extLst>
          </p:cNvPr>
          <p:cNvSpPr/>
          <p:nvPr/>
        </p:nvSpPr>
        <p:spPr>
          <a:xfrm>
            <a:off x="720000" y="808373"/>
            <a:ext cx="5760000" cy="108000"/>
          </a:xfrm>
          <a:prstGeom prst="rect">
            <a:avLst/>
          </a:prstGeom>
          <a:solidFill>
            <a:srgbClr val="E1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9A0D16-7B55-3DF9-01B0-A0196CB91EF2}"/>
              </a:ext>
            </a:extLst>
          </p:cNvPr>
          <p:cNvSpPr/>
          <p:nvPr/>
        </p:nvSpPr>
        <p:spPr>
          <a:xfrm>
            <a:off x="0" y="808373"/>
            <a:ext cx="720000" cy="108000"/>
          </a:xfrm>
          <a:prstGeom prst="rect">
            <a:avLst/>
          </a:prstGeom>
          <a:solidFill>
            <a:srgbClr val="FEC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A325D-58EB-1C8B-2D6D-DB3ADC69E57B}"/>
              </a:ext>
            </a:extLst>
          </p:cNvPr>
          <p:cNvSpPr txBox="1"/>
          <p:nvPr/>
        </p:nvSpPr>
        <p:spPr>
          <a:xfrm>
            <a:off x="609393" y="201823"/>
            <a:ext cx="5594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11100E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수행절차 및 방법</a:t>
            </a:r>
            <a:r>
              <a:rPr lang="en-US" altLang="ko-KR" sz="2400" spc="-300" dirty="0">
                <a:solidFill>
                  <a:srgbClr val="2D2C28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_ </a:t>
            </a:r>
            <a:r>
              <a:rPr lang="ko-KR" altLang="en-US" sz="2400" spc="-300" dirty="0">
                <a:solidFill>
                  <a:srgbClr val="FFC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랭킹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6EEA9A-09CE-1104-371A-4883F55D6AC0}"/>
              </a:ext>
            </a:extLst>
          </p:cNvPr>
          <p:cNvSpPr txBox="1"/>
          <p:nvPr/>
        </p:nvSpPr>
        <p:spPr>
          <a:xfrm>
            <a:off x="185879" y="-61432"/>
            <a:ext cx="423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Playfair Display ExtraBold" pitchFamily="2" charset="0"/>
              </a:rPr>
              <a:t>3</a:t>
            </a:r>
            <a:endParaRPr lang="ko-KR" altLang="en-US" sz="4800" b="1" dirty="0">
              <a:solidFill>
                <a:schemeClr val="accent4"/>
              </a:solidFill>
              <a:latin typeface="Playfair Display Extra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EC5336-7E04-512F-5253-BFC5F106CD11}"/>
              </a:ext>
            </a:extLst>
          </p:cNvPr>
          <p:cNvSpPr txBox="1"/>
          <p:nvPr/>
        </p:nvSpPr>
        <p:spPr>
          <a:xfrm>
            <a:off x="6407083" y="7593495"/>
            <a:ext cx="5297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sz="18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자료 출처</a:t>
            </a:r>
            <a:r>
              <a:rPr lang="ko-KR" altLang="en-US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en-US" altLang="ko-KR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u="sng" dirty="0">
                <a:solidFill>
                  <a:schemeClr val="accent1"/>
                </a:solidFill>
              </a:rPr>
              <a:t>https://www.kaggle.com/code/ibtesama/getting-started-with-a-movie-recommendation-system </a:t>
            </a:r>
            <a:endParaRPr lang="ko-KR" altLang="en-US" u="sng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025846-F59E-6C3D-53A1-14555054EA15}"/>
              </a:ext>
            </a:extLst>
          </p:cNvPr>
          <p:cNvSpPr txBox="1"/>
          <p:nvPr/>
        </p:nvSpPr>
        <p:spPr>
          <a:xfrm>
            <a:off x="185879" y="1185035"/>
            <a:ext cx="8425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ea typeface="에스코어 드림 6 Bold" panose="020B0703030302020204"/>
              </a:rPr>
              <a:t>Kaggle </a:t>
            </a:r>
            <a:r>
              <a:rPr lang="ko-KR" altLang="en-US" sz="2400" dirty="0">
                <a:ea typeface="에스코어 드림 6 Bold" panose="020B0703030302020204"/>
              </a:rPr>
              <a:t>사이트 참고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436D7E-F841-1B6C-36EC-FAB1FAD76DAC}"/>
              </a:ext>
            </a:extLst>
          </p:cNvPr>
          <p:cNvSpPr txBox="1"/>
          <p:nvPr/>
        </p:nvSpPr>
        <p:spPr>
          <a:xfrm>
            <a:off x="185879" y="2458966"/>
            <a:ext cx="8982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ea typeface="에스코어 드림 6 Bold" panose="020B0703030302020204"/>
              </a:rPr>
              <a:t>가중 평점</a:t>
            </a:r>
            <a:r>
              <a:rPr lang="en-US" altLang="ko-KR" sz="2400" dirty="0">
                <a:ea typeface="에스코어 드림 6 Bold" panose="020B0703030302020204"/>
              </a:rPr>
              <a:t>(Weighted Rating) = ((v/(</a:t>
            </a:r>
            <a:r>
              <a:rPr lang="en-US" altLang="ko-KR" sz="2400" dirty="0" err="1">
                <a:ea typeface="에스코어 드림 6 Bold" panose="020B0703030302020204"/>
              </a:rPr>
              <a:t>v+m</a:t>
            </a:r>
            <a:r>
              <a:rPr lang="en-US" altLang="ko-KR" sz="2400" dirty="0">
                <a:ea typeface="에스코어 드림 6 Bold" panose="020B0703030302020204"/>
              </a:rPr>
              <a:t>)) * R) + (m/(</a:t>
            </a:r>
            <a:r>
              <a:rPr lang="en-US" altLang="ko-KR" sz="2400" dirty="0" err="1">
                <a:ea typeface="에스코어 드림 6 Bold" panose="020B0703030302020204"/>
              </a:rPr>
              <a:t>v+m</a:t>
            </a:r>
            <a:r>
              <a:rPr lang="en-US" altLang="ko-KR" sz="2400" dirty="0">
                <a:ea typeface="에스코어 드림 6 Bold" panose="020B0703030302020204"/>
              </a:rPr>
              <a:t>)) * C) </a:t>
            </a:r>
            <a:r>
              <a:rPr lang="ko-KR" altLang="en-US" sz="2400" dirty="0">
                <a:ea typeface="에스코어 드림 6 Bold" panose="020B0703030302020204"/>
              </a:rPr>
              <a:t>을 활용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5AD54B-F96F-C355-DAD9-33BCB4C5B6F3}"/>
              </a:ext>
            </a:extLst>
          </p:cNvPr>
          <p:cNvSpPr txBox="1"/>
          <p:nvPr/>
        </p:nvSpPr>
        <p:spPr>
          <a:xfrm>
            <a:off x="185879" y="3650245"/>
            <a:ext cx="11035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ea typeface="에스코어 드림 6 Bold" panose="020B0703030302020204"/>
              </a:rPr>
              <a:t>v  : </a:t>
            </a:r>
            <a:r>
              <a:rPr lang="ko-KR" altLang="en-US" sz="2400" dirty="0">
                <a:ea typeface="에스코어 드림 6 Bold" panose="020B0703030302020204"/>
              </a:rPr>
              <a:t>영화에 평가를 매긴 횟수 </a:t>
            </a:r>
            <a:endParaRPr lang="en-US" altLang="ko-KR" sz="2400" dirty="0">
              <a:ea typeface="에스코어 드림 6 Bold" panose="020B0703030302020204"/>
            </a:endParaRPr>
          </a:p>
          <a:p>
            <a:r>
              <a:rPr lang="en-US" altLang="ko-KR" sz="2400" dirty="0">
                <a:ea typeface="에스코어 드림 6 Bold" panose="020B0703030302020204"/>
              </a:rPr>
              <a:t>m : </a:t>
            </a:r>
            <a:r>
              <a:rPr lang="ko-KR" altLang="en-US" sz="2400" dirty="0">
                <a:ea typeface="에스코어 드림 6 Bold" panose="020B0703030302020204"/>
              </a:rPr>
              <a:t>평점에 부여하기 위한 최소 평가 수 </a:t>
            </a:r>
            <a:endParaRPr lang="en-US" altLang="ko-KR" sz="2400" dirty="0">
              <a:ea typeface="에스코어 드림 6 Bold" panose="020B0703030302020204"/>
            </a:endParaRPr>
          </a:p>
          <a:p>
            <a:r>
              <a:rPr lang="en-US" altLang="ko-KR" sz="2400" dirty="0">
                <a:ea typeface="에스코어 드림 6 Bold" panose="020B0703030302020204"/>
              </a:rPr>
              <a:t>R : </a:t>
            </a:r>
            <a:r>
              <a:rPr lang="ko-KR" altLang="en-US" sz="2400" dirty="0">
                <a:ea typeface="에스코어 드림 6 Bold" panose="020B0703030302020204"/>
              </a:rPr>
              <a:t>영화의 평균 평점</a:t>
            </a:r>
            <a:endParaRPr lang="en-US" altLang="ko-KR" sz="2400" dirty="0">
              <a:ea typeface="에스코어 드림 6 Bold" panose="020B0703030302020204"/>
            </a:endParaRPr>
          </a:p>
          <a:p>
            <a:r>
              <a:rPr lang="en-US" altLang="ko-KR" sz="2400" dirty="0">
                <a:ea typeface="에스코어 드림 6 Bold" panose="020B0703030302020204"/>
              </a:rPr>
              <a:t>C :  </a:t>
            </a:r>
            <a:r>
              <a:rPr lang="ko-KR" altLang="en-US" sz="2400" dirty="0">
                <a:ea typeface="에스코어 드림 6 Bold" panose="020B0703030302020204"/>
              </a:rPr>
              <a:t>전체 영화의 평균 평점 </a:t>
            </a:r>
          </a:p>
        </p:txBody>
      </p:sp>
    </p:spTree>
    <p:extLst>
      <p:ext uri="{BB962C8B-B14F-4D97-AF65-F5344CB8AC3E}">
        <p14:creationId xmlns:p14="http://schemas.microsoft.com/office/powerpoint/2010/main" val="58697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65B69AF-EBF5-DF36-704A-5101116FE21E}"/>
              </a:ext>
            </a:extLst>
          </p:cNvPr>
          <p:cNvSpPr/>
          <p:nvPr/>
        </p:nvSpPr>
        <p:spPr>
          <a:xfrm>
            <a:off x="720000" y="808373"/>
            <a:ext cx="5760000" cy="108000"/>
          </a:xfrm>
          <a:prstGeom prst="rect">
            <a:avLst/>
          </a:prstGeom>
          <a:solidFill>
            <a:srgbClr val="E1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9A0D16-7B55-3DF9-01B0-A0196CB91EF2}"/>
              </a:ext>
            </a:extLst>
          </p:cNvPr>
          <p:cNvSpPr/>
          <p:nvPr/>
        </p:nvSpPr>
        <p:spPr>
          <a:xfrm>
            <a:off x="0" y="808373"/>
            <a:ext cx="720000" cy="108000"/>
          </a:xfrm>
          <a:prstGeom prst="rect">
            <a:avLst/>
          </a:prstGeom>
          <a:solidFill>
            <a:srgbClr val="FEC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A325D-58EB-1C8B-2D6D-DB3ADC69E57B}"/>
              </a:ext>
            </a:extLst>
          </p:cNvPr>
          <p:cNvSpPr txBox="1"/>
          <p:nvPr/>
        </p:nvSpPr>
        <p:spPr>
          <a:xfrm>
            <a:off x="609393" y="201823"/>
            <a:ext cx="5594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11100E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수행절차 및 방법</a:t>
            </a:r>
            <a:r>
              <a:rPr lang="en-US" altLang="ko-KR" sz="2400" spc="-300" dirty="0">
                <a:solidFill>
                  <a:srgbClr val="2D2C28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_ </a:t>
            </a:r>
            <a:r>
              <a:rPr lang="ko-KR" altLang="en-US" sz="2400" spc="-300" dirty="0">
                <a:solidFill>
                  <a:srgbClr val="FFC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랭킹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6EEA9A-09CE-1104-371A-4883F55D6AC0}"/>
              </a:ext>
            </a:extLst>
          </p:cNvPr>
          <p:cNvSpPr txBox="1"/>
          <p:nvPr/>
        </p:nvSpPr>
        <p:spPr>
          <a:xfrm>
            <a:off x="185879" y="-61432"/>
            <a:ext cx="423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Playfair Display ExtraBold" pitchFamily="2" charset="0"/>
              </a:rPr>
              <a:t>3</a:t>
            </a:r>
            <a:endParaRPr lang="ko-KR" altLang="en-US" sz="4800" b="1" dirty="0">
              <a:solidFill>
                <a:schemeClr val="accent4"/>
              </a:solidFill>
              <a:latin typeface="Playfair Display ExtraBold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2C68C7-3787-9974-4299-3BD0B2677843}"/>
              </a:ext>
            </a:extLst>
          </p:cNvPr>
          <p:cNvSpPr txBox="1"/>
          <p:nvPr/>
        </p:nvSpPr>
        <p:spPr>
          <a:xfrm>
            <a:off x="163995" y="1162877"/>
            <a:ext cx="215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ea typeface="에스코어 드림 6 Bold" panose="020B0703030302020204"/>
              </a:rPr>
              <a:t>적용 및 결과</a:t>
            </a: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093CAD2C-3629-A878-C14C-00043FF67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79" y="4401180"/>
            <a:ext cx="8773749" cy="26292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C65EAC-BB6F-BAC2-E037-010BEEE6902D}"/>
              </a:ext>
            </a:extLst>
          </p:cNvPr>
          <p:cNvSpPr txBox="1"/>
          <p:nvPr/>
        </p:nvSpPr>
        <p:spPr>
          <a:xfrm>
            <a:off x="185879" y="7285383"/>
            <a:ext cx="84979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ea typeface="에스코어 드림 6 Bold" panose="020B0703030302020204"/>
              </a:rPr>
              <a:t>m : </a:t>
            </a:r>
            <a:r>
              <a:rPr lang="ko-KR" altLang="en-US" sz="2400" dirty="0">
                <a:ea typeface="에스코어 드림 6 Bold" panose="020B0703030302020204"/>
              </a:rPr>
              <a:t>평점에 부여하기 위한 최소 평가 수 </a:t>
            </a:r>
            <a:r>
              <a:rPr lang="en-US" altLang="ko-KR" sz="2400" dirty="0">
                <a:ea typeface="에스코어 드림 6 Bold" panose="020B0703030302020204"/>
              </a:rPr>
              <a:t>(5507</a:t>
            </a:r>
            <a:r>
              <a:rPr lang="ko-KR" altLang="en-US" sz="2400" dirty="0">
                <a:ea typeface="에스코어 드림 6 Bold" panose="020B0703030302020204"/>
              </a:rPr>
              <a:t>표 이상</a:t>
            </a:r>
            <a:r>
              <a:rPr lang="en-US" altLang="ko-KR" sz="2400" dirty="0">
                <a:ea typeface="에스코어 드림 6 Bold" panose="020B0703030302020204"/>
              </a:rPr>
              <a:t>)</a:t>
            </a:r>
            <a:r>
              <a:rPr lang="ko-KR" altLang="en-US" sz="2400" dirty="0">
                <a:ea typeface="에스코어 드림 6 Bold" panose="020B0703030302020204"/>
              </a:rPr>
              <a:t> </a:t>
            </a:r>
            <a:endParaRPr lang="en-US" altLang="ko-KR" sz="2400" dirty="0">
              <a:ea typeface="에스코어 드림 6 Bold" panose="020B0703030302020204"/>
            </a:endParaRPr>
          </a:p>
          <a:p>
            <a:r>
              <a:rPr lang="en-US" altLang="ko-KR" sz="2400" dirty="0">
                <a:ea typeface="에스코어 드림 6 Bold" panose="020B0703030302020204"/>
              </a:rPr>
              <a:t>C :  </a:t>
            </a:r>
            <a:r>
              <a:rPr lang="ko-KR" altLang="en-US" sz="2400" dirty="0">
                <a:ea typeface="에스코어 드림 6 Bold" panose="020B0703030302020204"/>
              </a:rPr>
              <a:t>전체 영화의 평균 평점 </a:t>
            </a:r>
            <a:r>
              <a:rPr lang="en-US" altLang="ko-KR" sz="2400" dirty="0">
                <a:ea typeface="에스코어 드림 6 Bold" panose="020B0703030302020204"/>
              </a:rPr>
              <a:t>(6.534)</a:t>
            </a:r>
            <a:endParaRPr lang="ko-KR" altLang="en-US" sz="2400" dirty="0">
              <a:ea typeface="에스코어 드림 6 Bold" panose="020B0703030302020204"/>
            </a:endParaRPr>
          </a:p>
          <a:p>
            <a:endParaRPr lang="ko-KR" altLang="en-US" dirty="0"/>
          </a:p>
        </p:txBody>
      </p:sp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EE64482F-DF0B-C572-49BB-B97C8F587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79" y="1678253"/>
            <a:ext cx="9471728" cy="272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65B69AF-EBF5-DF36-704A-5101116FE21E}"/>
              </a:ext>
            </a:extLst>
          </p:cNvPr>
          <p:cNvSpPr/>
          <p:nvPr/>
        </p:nvSpPr>
        <p:spPr>
          <a:xfrm>
            <a:off x="720000" y="808373"/>
            <a:ext cx="5760000" cy="108000"/>
          </a:xfrm>
          <a:prstGeom prst="rect">
            <a:avLst/>
          </a:prstGeom>
          <a:solidFill>
            <a:srgbClr val="E1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9A0D16-7B55-3DF9-01B0-A0196CB91EF2}"/>
              </a:ext>
            </a:extLst>
          </p:cNvPr>
          <p:cNvSpPr/>
          <p:nvPr/>
        </p:nvSpPr>
        <p:spPr>
          <a:xfrm>
            <a:off x="0" y="808373"/>
            <a:ext cx="720000" cy="108000"/>
          </a:xfrm>
          <a:prstGeom prst="rect">
            <a:avLst/>
          </a:prstGeom>
          <a:solidFill>
            <a:srgbClr val="FEC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A325D-58EB-1C8B-2D6D-DB3ADC69E57B}"/>
              </a:ext>
            </a:extLst>
          </p:cNvPr>
          <p:cNvSpPr txBox="1"/>
          <p:nvPr/>
        </p:nvSpPr>
        <p:spPr>
          <a:xfrm>
            <a:off x="609393" y="201823"/>
            <a:ext cx="5594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11100E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수행절차 및 방법</a:t>
            </a:r>
            <a:r>
              <a:rPr lang="en-US" altLang="ko-KR" sz="2400" spc="-300" dirty="0">
                <a:solidFill>
                  <a:srgbClr val="2D2C28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_ </a:t>
            </a:r>
            <a:r>
              <a:rPr lang="ko-KR" altLang="en-US" sz="2400" spc="-300" dirty="0">
                <a:solidFill>
                  <a:srgbClr val="FFC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랭킹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6EEA9A-09CE-1104-371A-4883F55D6AC0}"/>
              </a:ext>
            </a:extLst>
          </p:cNvPr>
          <p:cNvSpPr txBox="1"/>
          <p:nvPr/>
        </p:nvSpPr>
        <p:spPr>
          <a:xfrm>
            <a:off x="185879" y="-61432"/>
            <a:ext cx="423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Playfair Display ExtraBold" pitchFamily="2" charset="0"/>
              </a:rPr>
              <a:t>3</a:t>
            </a:r>
            <a:endParaRPr lang="ko-KR" altLang="en-US" sz="4800" b="1" dirty="0">
              <a:solidFill>
                <a:schemeClr val="accent4"/>
              </a:solidFill>
              <a:latin typeface="Playfair Display ExtraBold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2C68C7-3787-9974-4299-3BD0B2677843}"/>
              </a:ext>
            </a:extLst>
          </p:cNvPr>
          <p:cNvSpPr txBox="1"/>
          <p:nvPr/>
        </p:nvSpPr>
        <p:spPr>
          <a:xfrm>
            <a:off x="163995" y="1162877"/>
            <a:ext cx="215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ea typeface="에스코어 드림 6 Bold" panose="020B0703030302020204"/>
              </a:rPr>
              <a:t>적용 및 결과</a:t>
            </a:r>
          </a:p>
        </p:txBody>
      </p:sp>
      <p:pic>
        <p:nvPicPr>
          <p:cNvPr id="7" name="그림 6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4462B4EC-6588-C9B3-1AF0-38DBCB912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865" y="2512319"/>
            <a:ext cx="4171774" cy="5352728"/>
          </a:xfrm>
          <a:prstGeom prst="rect">
            <a:avLst/>
          </a:prstGeom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BE482F0B-286F-AC11-F4DE-9BCFE2E0D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16" y="2617774"/>
            <a:ext cx="4630315" cy="53527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B8F441-7858-E203-2F14-13C87A73C377}"/>
              </a:ext>
            </a:extLst>
          </p:cNvPr>
          <p:cNvSpPr txBox="1"/>
          <p:nvPr/>
        </p:nvSpPr>
        <p:spPr>
          <a:xfrm>
            <a:off x="720000" y="2050653"/>
            <a:ext cx="4716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ea typeface="에스코어 드림 6 Bold" panose="020B0703030302020204"/>
              </a:rPr>
              <a:t>적용 전 평점 높은 순 영화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D65825-2E45-FD8D-F0B5-629A468A2862}"/>
              </a:ext>
            </a:extLst>
          </p:cNvPr>
          <p:cNvSpPr txBox="1"/>
          <p:nvPr/>
        </p:nvSpPr>
        <p:spPr>
          <a:xfrm>
            <a:off x="6540400" y="2050654"/>
            <a:ext cx="4716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ea typeface="에스코어 드림 6 Bold" panose="020B0703030302020204"/>
              </a:rPr>
              <a:t>적용 후의 영화추천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C6D88C87-9993-04B0-AEDD-F93FAC236408}"/>
              </a:ext>
            </a:extLst>
          </p:cNvPr>
          <p:cNvSpPr/>
          <p:nvPr/>
        </p:nvSpPr>
        <p:spPr>
          <a:xfrm>
            <a:off x="5705061" y="4820478"/>
            <a:ext cx="655982" cy="6559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76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65B69AF-EBF5-DF36-704A-5101116FE21E}"/>
              </a:ext>
            </a:extLst>
          </p:cNvPr>
          <p:cNvSpPr/>
          <p:nvPr/>
        </p:nvSpPr>
        <p:spPr>
          <a:xfrm>
            <a:off x="720000" y="808373"/>
            <a:ext cx="5760000" cy="108000"/>
          </a:xfrm>
          <a:prstGeom prst="rect">
            <a:avLst/>
          </a:prstGeom>
          <a:solidFill>
            <a:srgbClr val="E1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9A0D16-7B55-3DF9-01B0-A0196CB91EF2}"/>
              </a:ext>
            </a:extLst>
          </p:cNvPr>
          <p:cNvSpPr/>
          <p:nvPr/>
        </p:nvSpPr>
        <p:spPr>
          <a:xfrm>
            <a:off x="0" y="808373"/>
            <a:ext cx="720000" cy="108000"/>
          </a:xfrm>
          <a:prstGeom prst="rect">
            <a:avLst/>
          </a:prstGeom>
          <a:solidFill>
            <a:srgbClr val="FEC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A325D-58EB-1C8B-2D6D-DB3ADC69E57B}"/>
              </a:ext>
            </a:extLst>
          </p:cNvPr>
          <p:cNvSpPr txBox="1"/>
          <p:nvPr/>
        </p:nvSpPr>
        <p:spPr>
          <a:xfrm>
            <a:off x="609393" y="201823"/>
            <a:ext cx="5594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11100E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수행절차 및 방법</a:t>
            </a:r>
            <a:r>
              <a:rPr lang="en-US" altLang="ko-KR" sz="2400" spc="-300" dirty="0">
                <a:solidFill>
                  <a:srgbClr val="2D2C28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_ </a:t>
            </a:r>
            <a:r>
              <a:rPr lang="en-US" altLang="ko-KR" sz="2400" spc="-3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_</a:t>
            </a:r>
            <a:r>
              <a:rPr lang="en-US" altLang="ko-KR" sz="2400" spc="-300" dirty="0" err="1">
                <a:solidFill>
                  <a:srgbClr val="FFC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mbti</a:t>
            </a:r>
            <a:r>
              <a:rPr lang="ko-KR" altLang="en-US" sz="2400" spc="-300" dirty="0">
                <a:solidFill>
                  <a:srgbClr val="FFC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영화추천 구현 원리</a:t>
            </a:r>
            <a:endParaRPr lang="ko-KR" altLang="en-US" sz="2400" spc="-300" dirty="0">
              <a:solidFill>
                <a:srgbClr val="FFC0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6EEA9A-09CE-1104-371A-4883F55D6AC0}"/>
              </a:ext>
            </a:extLst>
          </p:cNvPr>
          <p:cNvSpPr txBox="1"/>
          <p:nvPr/>
        </p:nvSpPr>
        <p:spPr>
          <a:xfrm>
            <a:off x="185879" y="-61432"/>
            <a:ext cx="423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Playfair Display ExtraBold" pitchFamily="2" charset="0"/>
              </a:rPr>
              <a:t>3</a:t>
            </a:r>
            <a:endParaRPr lang="ko-KR" altLang="en-US" sz="4800" b="1" dirty="0">
              <a:solidFill>
                <a:schemeClr val="accent4"/>
              </a:solidFill>
              <a:latin typeface="Playfair Display ExtraBold" pitchFamily="2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ACEDBD4-22C5-D00C-D246-B915A3635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763" y="1987388"/>
            <a:ext cx="8813112" cy="530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9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0" descr="preencoded.png"/>
          <p:cNvPicPr>
            <a:picLocks noChangeAspect="1"/>
          </p:cNvPicPr>
          <p:nvPr/>
        </p:nvPicPr>
        <p:blipFill rotWithShape="1">
          <a:blip r:embed="rId2"/>
          <a:srcRect l="41327" b="7246"/>
          <a:stretch/>
        </p:blipFill>
        <p:spPr>
          <a:xfrm>
            <a:off x="894080" y="955041"/>
            <a:ext cx="5029199" cy="5029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rgbClr val="FEC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598607" y="2418080"/>
            <a:ext cx="4612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spc="-300" dirty="0">
                <a:solidFill>
                  <a:srgbClr val="11100E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개요</a:t>
            </a:r>
            <a:endParaRPr lang="ko-KR" altLang="en-US" sz="4800" spc="-300" dirty="0">
              <a:solidFill>
                <a:srgbClr val="11100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4C1339-7D13-4386-965C-3402B66819A8}"/>
              </a:ext>
            </a:extLst>
          </p:cNvPr>
          <p:cNvSpPr txBox="1"/>
          <p:nvPr/>
        </p:nvSpPr>
        <p:spPr>
          <a:xfrm>
            <a:off x="7598607" y="3124995"/>
            <a:ext cx="41559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300" dirty="0">
                <a:solidFill>
                  <a:srgbClr val="FEC45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시장현황조사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5852319" y="1487056"/>
            <a:ext cx="128737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i="1" dirty="0">
                <a:solidFill>
                  <a:schemeClr val="bg1"/>
                </a:solidFill>
                <a:latin typeface="Playfair Display ExtraBold" pitchFamily="2" charset="0"/>
              </a:rPr>
              <a:t>1</a:t>
            </a:r>
            <a:endParaRPr lang="ko-KR" altLang="en-US" sz="11500" b="1" i="1" dirty="0">
              <a:solidFill>
                <a:schemeClr val="bg1"/>
              </a:solidFill>
              <a:latin typeface="Playfair Display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14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37368768-A10B-9343-8FAA-E3D4115F5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27" b="7246"/>
          <a:stretch/>
        </p:blipFill>
        <p:spPr>
          <a:xfrm>
            <a:off x="0" y="0"/>
            <a:ext cx="11704638" cy="1170464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65B69AF-EBF5-DF36-704A-5101116FE21E}"/>
              </a:ext>
            </a:extLst>
          </p:cNvPr>
          <p:cNvSpPr/>
          <p:nvPr/>
        </p:nvSpPr>
        <p:spPr>
          <a:xfrm>
            <a:off x="720000" y="808373"/>
            <a:ext cx="5760000" cy="108000"/>
          </a:xfrm>
          <a:prstGeom prst="rect">
            <a:avLst/>
          </a:prstGeom>
          <a:solidFill>
            <a:srgbClr val="E1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9A0D16-7B55-3DF9-01B0-A0196CB91EF2}"/>
              </a:ext>
            </a:extLst>
          </p:cNvPr>
          <p:cNvSpPr/>
          <p:nvPr/>
        </p:nvSpPr>
        <p:spPr>
          <a:xfrm>
            <a:off x="0" y="808373"/>
            <a:ext cx="720000" cy="108000"/>
          </a:xfrm>
          <a:prstGeom prst="rect">
            <a:avLst/>
          </a:prstGeom>
          <a:solidFill>
            <a:srgbClr val="FEC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A325D-58EB-1C8B-2D6D-DB3ADC69E57B}"/>
              </a:ext>
            </a:extLst>
          </p:cNvPr>
          <p:cNvSpPr txBox="1"/>
          <p:nvPr/>
        </p:nvSpPr>
        <p:spPr>
          <a:xfrm>
            <a:off x="609393" y="201823"/>
            <a:ext cx="5594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수행절차 및 방법</a:t>
            </a:r>
            <a:r>
              <a:rPr lang="en-US" altLang="ko-KR" sz="2400" spc="-3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_ </a:t>
            </a:r>
            <a:r>
              <a:rPr lang="ko-KR" altLang="en-US" sz="2400" spc="-300" dirty="0">
                <a:solidFill>
                  <a:srgbClr val="FFC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날씨 추천 시스템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6EEA9A-09CE-1104-371A-4883F55D6AC0}"/>
              </a:ext>
            </a:extLst>
          </p:cNvPr>
          <p:cNvSpPr txBox="1"/>
          <p:nvPr/>
        </p:nvSpPr>
        <p:spPr>
          <a:xfrm>
            <a:off x="185879" y="-61432"/>
            <a:ext cx="423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Playfair Display ExtraBold" pitchFamily="2" charset="0"/>
              </a:rPr>
              <a:t>3</a:t>
            </a:r>
            <a:endParaRPr lang="ko-KR" altLang="en-US" sz="4800" b="1" dirty="0">
              <a:solidFill>
                <a:schemeClr val="accent4"/>
              </a:solidFill>
              <a:latin typeface="Playfair Display ExtraBold" pitchFamily="2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7CF197-5B6B-2477-A5B3-A2FA387A6662}"/>
              </a:ext>
            </a:extLst>
          </p:cNvPr>
          <p:cNvSpPr/>
          <p:nvPr/>
        </p:nvSpPr>
        <p:spPr>
          <a:xfrm>
            <a:off x="720000" y="1828175"/>
            <a:ext cx="2041451" cy="65855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241BC4-6D33-7711-AF2E-FAB1279AC46D}"/>
              </a:ext>
            </a:extLst>
          </p:cNvPr>
          <p:cNvSpPr txBox="1"/>
          <p:nvPr/>
        </p:nvSpPr>
        <p:spPr>
          <a:xfrm>
            <a:off x="2806085" y="3886496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EC450"/>
                </a:solidFill>
                <a:latin typeface="+mn-ea"/>
              </a:rPr>
              <a:t>&gt;&gt;</a:t>
            </a:r>
            <a:endParaRPr lang="ko-KR" altLang="en-US" dirty="0">
              <a:solidFill>
                <a:srgbClr val="FEC450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FE3D6D-99BF-BCC0-8549-66310C0291C0}"/>
              </a:ext>
            </a:extLst>
          </p:cNvPr>
          <p:cNvSpPr txBox="1"/>
          <p:nvPr/>
        </p:nvSpPr>
        <p:spPr>
          <a:xfrm>
            <a:off x="5680490" y="391417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EC450"/>
                </a:solidFill>
                <a:latin typeface="+mn-ea"/>
              </a:rPr>
              <a:t>&gt;&gt;</a:t>
            </a:r>
            <a:endParaRPr lang="ko-KR" altLang="en-US" dirty="0">
              <a:solidFill>
                <a:srgbClr val="FEC450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8EF8FA-2607-7092-9009-375F75AE27AB}"/>
              </a:ext>
            </a:extLst>
          </p:cNvPr>
          <p:cNvSpPr txBox="1"/>
          <p:nvPr/>
        </p:nvSpPr>
        <p:spPr>
          <a:xfrm>
            <a:off x="8434312" y="391417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EC450"/>
                </a:solidFill>
                <a:latin typeface="+mn-ea"/>
              </a:rPr>
              <a:t>&gt;&gt;</a:t>
            </a:r>
            <a:endParaRPr lang="ko-KR" altLang="en-US" dirty="0">
              <a:solidFill>
                <a:srgbClr val="FEC450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EEE15C-1A4A-41CE-236A-C0D0053383C4}"/>
              </a:ext>
            </a:extLst>
          </p:cNvPr>
          <p:cNvSpPr txBox="1"/>
          <p:nvPr/>
        </p:nvSpPr>
        <p:spPr>
          <a:xfrm>
            <a:off x="1140720" y="1983788"/>
            <a:ext cx="1168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4">
                    <a:lumMod val="50000"/>
                  </a:schemeClr>
                </a:solidFill>
                <a:latin typeface="Playfair Display ExtraBold" pitchFamily="2" charset="0"/>
                <a:ea typeface="에스코어 드림 6 Bold" panose="020B0703030302020204" pitchFamily="34" charset="-127"/>
              </a:rPr>
              <a:t>STEP 1</a:t>
            </a:r>
            <a:endParaRPr lang="ko-KR" altLang="en-US" sz="2400" dirty="0">
              <a:solidFill>
                <a:schemeClr val="accent4">
                  <a:lumMod val="50000"/>
                </a:schemeClr>
              </a:solidFill>
              <a:latin typeface="Playfair Display ExtraBold" pitchFamily="2" charset="0"/>
              <a:ea typeface="에스코어 드림 6 Bold" panose="020B0703030302020204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D65E50F-C9AB-4F82-C6F9-B1ED85730CFC}"/>
              </a:ext>
            </a:extLst>
          </p:cNvPr>
          <p:cNvSpPr/>
          <p:nvPr/>
        </p:nvSpPr>
        <p:spPr>
          <a:xfrm>
            <a:off x="3430671" y="1828175"/>
            <a:ext cx="2041451" cy="658554"/>
          </a:xfrm>
          <a:prstGeom prst="rect">
            <a:avLst/>
          </a:prstGeom>
          <a:solidFill>
            <a:srgbClr val="FEC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114FB28-C0CC-A389-F047-20400B2EE2EE}"/>
              </a:ext>
            </a:extLst>
          </p:cNvPr>
          <p:cNvSpPr txBox="1"/>
          <p:nvPr/>
        </p:nvSpPr>
        <p:spPr>
          <a:xfrm>
            <a:off x="3899277" y="1983788"/>
            <a:ext cx="1215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4">
                    <a:lumMod val="50000"/>
                  </a:schemeClr>
                </a:solidFill>
                <a:latin typeface="Playfair Display ExtraBold" pitchFamily="2" charset="0"/>
              </a:rPr>
              <a:t>STEP 2</a:t>
            </a:r>
            <a:endParaRPr lang="ko-KR" altLang="en-US" sz="2400" dirty="0">
              <a:solidFill>
                <a:schemeClr val="accent4">
                  <a:lumMod val="50000"/>
                </a:schemeClr>
              </a:solidFill>
              <a:latin typeface="Playfair Display ExtraBold" pitchFamily="2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0B622D2-6428-4603-E5E9-E976666DFFA6}"/>
              </a:ext>
            </a:extLst>
          </p:cNvPr>
          <p:cNvSpPr/>
          <p:nvPr/>
        </p:nvSpPr>
        <p:spPr>
          <a:xfrm>
            <a:off x="6237114" y="1828175"/>
            <a:ext cx="2041451" cy="658554"/>
          </a:xfrm>
          <a:prstGeom prst="rect">
            <a:avLst/>
          </a:prstGeom>
          <a:solidFill>
            <a:srgbClr val="FEC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58B165-D6A3-984D-21D8-BA79526345A0}"/>
              </a:ext>
            </a:extLst>
          </p:cNvPr>
          <p:cNvSpPr txBox="1"/>
          <p:nvPr/>
        </p:nvSpPr>
        <p:spPr>
          <a:xfrm>
            <a:off x="6664245" y="198378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4">
                    <a:lumMod val="50000"/>
                  </a:schemeClr>
                </a:solidFill>
                <a:latin typeface="Playfair Display ExtraBold" pitchFamily="2" charset="0"/>
              </a:rPr>
              <a:t>STEP 3</a:t>
            </a:r>
            <a:endParaRPr lang="ko-KR" altLang="en-US" sz="2400" dirty="0">
              <a:solidFill>
                <a:schemeClr val="accent4">
                  <a:lumMod val="50000"/>
                </a:schemeClr>
              </a:solidFill>
              <a:latin typeface="Playfair Display ExtraBold" pitchFamily="2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B6B6821-3D37-8F08-B061-0E3F0E41C899}"/>
              </a:ext>
            </a:extLst>
          </p:cNvPr>
          <p:cNvSpPr/>
          <p:nvPr/>
        </p:nvSpPr>
        <p:spPr>
          <a:xfrm>
            <a:off x="8995671" y="1828175"/>
            <a:ext cx="2041451" cy="658554"/>
          </a:xfrm>
          <a:prstGeom prst="rect">
            <a:avLst/>
          </a:prstGeom>
          <a:solidFill>
            <a:srgbClr val="FEC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54F4D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B80A80-552E-DF85-1316-C8BB2293E1F8}"/>
              </a:ext>
            </a:extLst>
          </p:cNvPr>
          <p:cNvSpPr txBox="1"/>
          <p:nvPr/>
        </p:nvSpPr>
        <p:spPr>
          <a:xfrm>
            <a:off x="9408964" y="1983788"/>
            <a:ext cx="1215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4">
                    <a:lumMod val="50000"/>
                  </a:schemeClr>
                </a:solidFill>
                <a:latin typeface="Playfair Display ExtraBold" pitchFamily="2" charset="0"/>
              </a:rPr>
              <a:t>STEP 4</a:t>
            </a:r>
            <a:endParaRPr lang="ko-KR" altLang="en-US" sz="2400" dirty="0">
              <a:solidFill>
                <a:schemeClr val="accent4">
                  <a:lumMod val="50000"/>
                </a:schemeClr>
              </a:solidFill>
              <a:latin typeface="Playfair Display ExtraBold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12C910-B0F5-7FE4-C06F-69FD437381DD}"/>
              </a:ext>
            </a:extLst>
          </p:cNvPr>
          <p:cNvSpPr txBox="1"/>
          <p:nvPr/>
        </p:nvSpPr>
        <p:spPr>
          <a:xfrm>
            <a:off x="724508" y="3121192"/>
            <a:ext cx="2036943" cy="1831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접속한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유저의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사용자 위치 정보 획득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649D34-0E0D-5AD3-91A1-964BD7765414}"/>
              </a:ext>
            </a:extLst>
          </p:cNvPr>
          <p:cNvSpPr txBox="1"/>
          <p:nvPr/>
        </p:nvSpPr>
        <p:spPr>
          <a:xfrm>
            <a:off x="3494343" y="3100425"/>
            <a:ext cx="2036943" cy="2274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위치기반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API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요청을 통해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날씨 정보를 획득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988FFA-4627-A5F3-AA7D-E3FD6D833F87}"/>
              </a:ext>
            </a:extLst>
          </p:cNvPr>
          <p:cNvSpPr txBox="1"/>
          <p:nvPr/>
        </p:nvSpPr>
        <p:spPr>
          <a:xfrm>
            <a:off x="6219544" y="3109691"/>
            <a:ext cx="2214768" cy="2274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Js</a:t>
            </a: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의 </a:t>
            </a:r>
            <a: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ajax</a:t>
            </a: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방식으로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Json</a:t>
            </a: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데이터를 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파싱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6EB6740-FCBE-88A8-8C5E-A72CEC19021A}"/>
              </a:ext>
            </a:extLst>
          </p:cNvPr>
          <p:cNvSpPr txBox="1"/>
          <p:nvPr/>
        </p:nvSpPr>
        <p:spPr>
          <a:xfrm>
            <a:off x="8995671" y="3100424"/>
            <a:ext cx="2214768" cy="2274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로직을 통해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해당 날씨에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어울리는 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영화를 추천한다</a:t>
            </a:r>
            <a: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167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7" grpId="0" animBg="1"/>
      <p:bldP spid="28" grpId="0"/>
      <p:bldP spid="29" grpId="0" animBg="1"/>
      <p:bldP spid="30" grpId="0"/>
      <p:bldP spid="31" grpId="0" animBg="1"/>
      <p:bldP spid="32" grpId="0"/>
      <p:bldP spid="34" grpId="0"/>
      <p:bldP spid="35" grpId="0"/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6069758-3B87-917B-FFDE-533611C05E6A}"/>
              </a:ext>
            </a:extLst>
          </p:cNvPr>
          <p:cNvSpPr/>
          <p:nvPr/>
        </p:nvSpPr>
        <p:spPr>
          <a:xfrm>
            <a:off x="3683726" y="6334381"/>
            <a:ext cx="4402183" cy="1789554"/>
          </a:xfrm>
          <a:prstGeom prst="rect">
            <a:avLst/>
          </a:prstGeom>
          <a:solidFill>
            <a:srgbClr val="E5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65B69AF-EBF5-DF36-704A-5101116FE21E}"/>
              </a:ext>
            </a:extLst>
          </p:cNvPr>
          <p:cNvSpPr/>
          <p:nvPr/>
        </p:nvSpPr>
        <p:spPr>
          <a:xfrm>
            <a:off x="720000" y="808373"/>
            <a:ext cx="5760000" cy="108000"/>
          </a:xfrm>
          <a:prstGeom prst="rect">
            <a:avLst/>
          </a:prstGeom>
          <a:solidFill>
            <a:srgbClr val="E1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9A0D16-7B55-3DF9-01B0-A0196CB91EF2}"/>
              </a:ext>
            </a:extLst>
          </p:cNvPr>
          <p:cNvSpPr/>
          <p:nvPr/>
        </p:nvSpPr>
        <p:spPr>
          <a:xfrm>
            <a:off x="0" y="808373"/>
            <a:ext cx="720000" cy="108000"/>
          </a:xfrm>
          <a:prstGeom prst="rect">
            <a:avLst/>
          </a:prstGeom>
          <a:solidFill>
            <a:srgbClr val="FEC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A325D-58EB-1C8B-2D6D-DB3ADC69E57B}"/>
              </a:ext>
            </a:extLst>
          </p:cNvPr>
          <p:cNvSpPr txBox="1"/>
          <p:nvPr/>
        </p:nvSpPr>
        <p:spPr>
          <a:xfrm>
            <a:off x="609393" y="201823"/>
            <a:ext cx="5594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11100E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수행절차 및 방법</a:t>
            </a:r>
            <a:r>
              <a:rPr lang="en-US" altLang="ko-KR" sz="2400" spc="-300" dirty="0">
                <a:solidFill>
                  <a:srgbClr val="2D2C28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_ </a:t>
            </a:r>
            <a:r>
              <a:rPr lang="ko-KR" altLang="en-US" sz="2400" spc="-300" dirty="0">
                <a:solidFill>
                  <a:srgbClr val="FFC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날씨 추천 시스템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6EEA9A-09CE-1104-371A-4883F55D6AC0}"/>
              </a:ext>
            </a:extLst>
          </p:cNvPr>
          <p:cNvSpPr txBox="1"/>
          <p:nvPr/>
        </p:nvSpPr>
        <p:spPr>
          <a:xfrm>
            <a:off x="185879" y="-61432"/>
            <a:ext cx="423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Playfair Display ExtraBold" pitchFamily="2" charset="0"/>
              </a:rPr>
              <a:t>3</a:t>
            </a:r>
            <a:endParaRPr lang="ko-KR" altLang="en-US" sz="4800" b="1" dirty="0">
              <a:solidFill>
                <a:schemeClr val="accent4"/>
              </a:solidFill>
              <a:latin typeface="Playfair Display ExtraBold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F71C96-38B1-8215-517E-B1404F319E2E}"/>
              </a:ext>
            </a:extLst>
          </p:cNvPr>
          <p:cNvSpPr txBox="1"/>
          <p:nvPr/>
        </p:nvSpPr>
        <p:spPr>
          <a:xfrm>
            <a:off x="3482911" y="6756785"/>
            <a:ext cx="4875241" cy="944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b="1" dirty="0">
                <a:solidFill>
                  <a:srgbClr val="2D2C2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접속한유저의</a:t>
            </a:r>
            <a:endParaRPr lang="en-US" altLang="ko-KR" sz="2400" b="1" dirty="0">
              <a:solidFill>
                <a:srgbClr val="2D2C2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400" b="1" dirty="0">
                <a:solidFill>
                  <a:srgbClr val="2D2C2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사용자 위치 정보 획득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6B78CD4-1CAA-4E58-9C21-A17B10BEA8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855" b="32463"/>
          <a:stretch/>
        </p:blipFill>
        <p:spPr>
          <a:xfrm>
            <a:off x="2311736" y="1592453"/>
            <a:ext cx="7582530" cy="3416453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D94F02F-8F96-1E4E-B0AB-B663A983DEAD}"/>
              </a:ext>
            </a:extLst>
          </p:cNvPr>
          <p:cNvSpPr/>
          <p:nvPr/>
        </p:nvSpPr>
        <p:spPr>
          <a:xfrm>
            <a:off x="4194000" y="2451152"/>
            <a:ext cx="4861100" cy="2053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B0B42C0-24C6-8FE4-1846-755E158346E9}"/>
              </a:ext>
            </a:extLst>
          </p:cNvPr>
          <p:cNvCxnSpPr>
            <a:cxnSpLocks/>
          </p:cNvCxnSpPr>
          <p:nvPr/>
        </p:nvCxnSpPr>
        <p:spPr>
          <a:xfrm>
            <a:off x="-60746" y="5627217"/>
            <a:ext cx="12545085" cy="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3EFBBB4C-7388-E9EC-CFA2-48EF6C72966E}"/>
              </a:ext>
            </a:extLst>
          </p:cNvPr>
          <p:cNvSpPr/>
          <p:nvPr/>
        </p:nvSpPr>
        <p:spPr>
          <a:xfrm>
            <a:off x="4922892" y="5097966"/>
            <a:ext cx="1892845" cy="1040507"/>
          </a:xfrm>
          <a:prstGeom prst="downArrow">
            <a:avLst/>
          </a:prstGeom>
          <a:solidFill>
            <a:srgbClr val="FEC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33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65B69AF-EBF5-DF36-704A-5101116FE21E}"/>
              </a:ext>
            </a:extLst>
          </p:cNvPr>
          <p:cNvSpPr/>
          <p:nvPr/>
        </p:nvSpPr>
        <p:spPr>
          <a:xfrm>
            <a:off x="720000" y="808373"/>
            <a:ext cx="5760000" cy="108000"/>
          </a:xfrm>
          <a:prstGeom prst="rect">
            <a:avLst/>
          </a:prstGeom>
          <a:solidFill>
            <a:srgbClr val="E1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9A0D16-7B55-3DF9-01B0-A0196CB91EF2}"/>
              </a:ext>
            </a:extLst>
          </p:cNvPr>
          <p:cNvSpPr/>
          <p:nvPr/>
        </p:nvSpPr>
        <p:spPr>
          <a:xfrm>
            <a:off x="0" y="808373"/>
            <a:ext cx="720000" cy="108000"/>
          </a:xfrm>
          <a:prstGeom prst="rect">
            <a:avLst/>
          </a:prstGeom>
          <a:solidFill>
            <a:srgbClr val="FEC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A325D-58EB-1C8B-2D6D-DB3ADC69E57B}"/>
              </a:ext>
            </a:extLst>
          </p:cNvPr>
          <p:cNvSpPr txBox="1"/>
          <p:nvPr/>
        </p:nvSpPr>
        <p:spPr>
          <a:xfrm>
            <a:off x="609393" y="201823"/>
            <a:ext cx="5594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11100E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수행절차 및 방법</a:t>
            </a:r>
            <a:r>
              <a:rPr lang="en-US" altLang="ko-KR" sz="2400" spc="-300" dirty="0">
                <a:solidFill>
                  <a:srgbClr val="2D2C28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_ </a:t>
            </a:r>
            <a:r>
              <a:rPr lang="ko-KR" altLang="en-US" sz="2400" spc="-300" dirty="0">
                <a:solidFill>
                  <a:srgbClr val="FFC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날씨 추천 시스템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6EEA9A-09CE-1104-371A-4883F55D6AC0}"/>
              </a:ext>
            </a:extLst>
          </p:cNvPr>
          <p:cNvSpPr txBox="1"/>
          <p:nvPr/>
        </p:nvSpPr>
        <p:spPr>
          <a:xfrm>
            <a:off x="185879" y="-61432"/>
            <a:ext cx="423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Playfair Display ExtraBold" pitchFamily="2" charset="0"/>
              </a:rPr>
              <a:t>3</a:t>
            </a:r>
            <a:endParaRPr lang="ko-KR" altLang="en-US" sz="4800" b="1" dirty="0">
              <a:solidFill>
                <a:schemeClr val="accent4"/>
              </a:solidFill>
              <a:latin typeface="Playfair Display ExtraBold" pitchFamily="2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D94F02F-8F96-1E4E-B0AB-B663A983DEAD}"/>
              </a:ext>
            </a:extLst>
          </p:cNvPr>
          <p:cNvSpPr/>
          <p:nvPr/>
        </p:nvSpPr>
        <p:spPr>
          <a:xfrm>
            <a:off x="4194000" y="2451152"/>
            <a:ext cx="4861100" cy="2053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12A792C-FAEB-E30B-1067-055D2485F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696" y="2338459"/>
            <a:ext cx="8089682" cy="292707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593460-38ED-B6A4-A127-3662A7A956B4}"/>
              </a:ext>
            </a:extLst>
          </p:cNvPr>
          <p:cNvSpPr txBox="1"/>
          <p:nvPr/>
        </p:nvSpPr>
        <p:spPr>
          <a:xfrm>
            <a:off x="4166376" y="6294699"/>
            <a:ext cx="5851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https://openweathermap.org/api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B4C5ECA-3D3E-74A7-9351-5E5E77164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718" y="1343835"/>
            <a:ext cx="9410624" cy="4668647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051D1F-7E8A-1E8F-7CF2-C540936836C9}"/>
              </a:ext>
            </a:extLst>
          </p:cNvPr>
          <p:cNvGrpSpPr/>
          <p:nvPr/>
        </p:nvGrpSpPr>
        <p:grpSpPr>
          <a:xfrm>
            <a:off x="3561540" y="6180948"/>
            <a:ext cx="4875241" cy="1789554"/>
            <a:chOff x="3460511" y="6291645"/>
            <a:chExt cx="4875241" cy="178955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8601A03-262D-2A1B-A758-1398CD5E205A}"/>
                </a:ext>
              </a:extLst>
            </p:cNvPr>
            <p:cNvSpPr/>
            <p:nvPr/>
          </p:nvSpPr>
          <p:spPr>
            <a:xfrm>
              <a:off x="3683726" y="6291645"/>
              <a:ext cx="4402183" cy="1789554"/>
            </a:xfrm>
            <a:prstGeom prst="rect">
              <a:avLst/>
            </a:prstGeom>
            <a:solidFill>
              <a:srgbClr val="E5E1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05D124-ACFE-F293-3D14-4273C65FCDEE}"/>
                </a:ext>
              </a:extLst>
            </p:cNvPr>
            <p:cNvSpPr txBox="1"/>
            <p:nvPr/>
          </p:nvSpPr>
          <p:spPr>
            <a:xfrm>
              <a:off x="3460511" y="6591007"/>
              <a:ext cx="4875241" cy="1387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2400" b="1" dirty="0" err="1">
                  <a:solidFill>
                    <a:srgbClr val="2D2C28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Api</a:t>
              </a:r>
              <a:r>
                <a:rPr lang="en-US" altLang="ko-KR" sz="2400" b="1" dirty="0">
                  <a:solidFill>
                    <a:srgbClr val="2D2C28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</a:t>
              </a:r>
              <a:r>
                <a:rPr lang="ko-KR" altLang="en-US" sz="2400" b="1" dirty="0">
                  <a:solidFill>
                    <a:srgbClr val="2D2C28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요청을 통해</a:t>
              </a:r>
              <a:endParaRPr lang="en-US" altLang="ko-KR" sz="2400" b="1" dirty="0">
                <a:solidFill>
                  <a:srgbClr val="2D2C2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2400" b="1" dirty="0">
                  <a:solidFill>
                    <a:srgbClr val="2D2C28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날씨 상세 데이터</a:t>
              </a:r>
              <a:endParaRPr lang="en-US" altLang="ko-KR" sz="2400" b="1" dirty="0">
                <a:solidFill>
                  <a:srgbClr val="2D2C2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2400" b="1" dirty="0">
                  <a:solidFill>
                    <a:srgbClr val="2D2C28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획득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904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65B69AF-EBF5-DF36-704A-5101116FE21E}"/>
              </a:ext>
            </a:extLst>
          </p:cNvPr>
          <p:cNvSpPr/>
          <p:nvPr/>
        </p:nvSpPr>
        <p:spPr>
          <a:xfrm>
            <a:off x="720000" y="808373"/>
            <a:ext cx="5760000" cy="108000"/>
          </a:xfrm>
          <a:prstGeom prst="rect">
            <a:avLst/>
          </a:prstGeom>
          <a:solidFill>
            <a:srgbClr val="E1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9A0D16-7B55-3DF9-01B0-A0196CB91EF2}"/>
              </a:ext>
            </a:extLst>
          </p:cNvPr>
          <p:cNvSpPr/>
          <p:nvPr/>
        </p:nvSpPr>
        <p:spPr>
          <a:xfrm>
            <a:off x="0" y="808373"/>
            <a:ext cx="720000" cy="108000"/>
          </a:xfrm>
          <a:prstGeom prst="rect">
            <a:avLst/>
          </a:prstGeom>
          <a:solidFill>
            <a:srgbClr val="FEC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A325D-58EB-1C8B-2D6D-DB3ADC69E57B}"/>
              </a:ext>
            </a:extLst>
          </p:cNvPr>
          <p:cNvSpPr txBox="1"/>
          <p:nvPr/>
        </p:nvSpPr>
        <p:spPr>
          <a:xfrm>
            <a:off x="609393" y="201823"/>
            <a:ext cx="5594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11100E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수행절차 및 방법</a:t>
            </a:r>
            <a:r>
              <a:rPr lang="en-US" altLang="ko-KR" sz="2400" spc="-300" dirty="0">
                <a:solidFill>
                  <a:srgbClr val="2D2C28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_ </a:t>
            </a:r>
            <a:r>
              <a:rPr lang="ko-KR" altLang="en-US" sz="2400" spc="-300" dirty="0">
                <a:solidFill>
                  <a:srgbClr val="FFC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날씨 추천 시스템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6EEA9A-09CE-1104-371A-4883F55D6AC0}"/>
              </a:ext>
            </a:extLst>
          </p:cNvPr>
          <p:cNvSpPr txBox="1"/>
          <p:nvPr/>
        </p:nvSpPr>
        <p:spPr>
          <a:xfrm>
            <a:off x="185879" y="-61432"/>
            <a:ext cx="423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Playfair Display ExtraBold" pitchFamily="2" charset="0"/>
              </a:rPr>
              <a:t>3</a:t>
            </a:r>
            <a:endParaRPr lang="ko-KR" altLang="en-US" sz="4800" b="1" dirty="0">
              <a:solidFill>
                <a:schemeClr val="accent4"/>
              </a:solidFill>
              <a:latin typeface="Playfair Display ExtraBold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F71C96-38B1-8215-517E-B1404F319E2E}"/>
              </a:ext>
            </a:extLst>
          </p:cNvPr>
          <p:cNvSpPr txBox="1"/>
          <p:nvPr/>
        </p:nvSpPr>
        <p:spPr>
          <a:xfrm>
            <a:off x="2153370" y="5755188"/>
            <a:ext cx="4875241" cy="2035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3600" dirty="0">
                <a:solidFill>
                  <a:srgbClr val="2D2C2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해당 날씨 폴더경로에</a:t>
            </a:r>
            <a:endParaRPr lang="en-US" altLang="ko-KR" sz="3600" dirty="0">
              <a:solidFill>
                <a:srgbClr val="2D2C2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3600" dirty="0">
                <a:solidFill>
                  <a:srgbClr val="2D2C2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접근하여 추천영화를 보여준다</a:t>
            </a:r>
            <a:r>
              <a:rPr lang="en-US" altLang="ko-KR" sz="3600" dirty="0">
                <a:solidFill>
                  <a:srgbClr val="2D2C2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B0B42C0-24C6-8FE4-1846-755E158346E9}"/>
              </a:ext>
            </a:extLst>
          </p:cNvPr>
          <p:cNvCxnSpPr>
            <a:cxnSpLocks/>
          </p:cNvCxnSpPr>
          <p:nvPr/>
        </p:nvCxnSpPr>
        <p:spPr>
          <a:xfrm>
            <a:off x="-1410449" y="4756075"/>
            <a:ext cx="13517568" cy="58973"/>
          </a:xfrm>
          <a:prstGeom prst="line">
            <a:avLst/>
          </a:prstGeom>
          <a:ln>
            <a:solidFill>
              <a:srgbClr val="E5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3EFBBB4C-7388-E9EC-CFA2-48EF6C72966E}"/>
              </a:ext>
            </a:extLst>
          </p:cNvPr>
          <p:cNvSpPr/>
          <p:nvPr/>
        </p:nvSpPr>
        <p:spPr>
          <a:xfrm>
            <a:off x="3573189" y="4226824"/>
            <a:ext cx="1892845" cy="1040507"/>
          </a:xfrm>
          <a:prstGeom prst="downArrow">
            <a:avLst/>
          </a:prstGeom>
          <a:solidFill>
            <a:srgbClr val="E1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래픽 52" descr="사람">
            <a:extLst>
              <a:ext uri="{FF2B5EF4-FFF2-40B4-BE49-F238E27FC236}">
                <a16:creationId xmlns:a16="http://schemas.microsoft.com/office/drawing/2014/main" id="{F483D342-9DD2-61F8-40F8-CD19DFAEE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9248" y="2687387"/>
            <a:ext cx="914400" cy="914400"/>
          </a:xfrm>
          <a:prstGeom prst="rect">
            <a:avLst/>
          </a:prstGeom>
        </p:spPr>
      </p:pic>
      <p:pic>
        <p:nvPicPr>
          <p:cNvPr id="54" name="그래픽 53" descr="사람">
            <a:extLst>
              <a:ext uri="{FF2B5EF4-FFF2-40B4-BE49-F238E27FC236}">
                <a16:creationId xmlns:a16="http://schemas.microsoft.com/office/drawing/2014/main" id="{46AC55F0-CCC3-9567-674B-81562A9A4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09328" y="2687387"/>
            <a:ext cx="914400" cy="9144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05792D3-C113-E9B7-1448-8BA56875A7E8}"/>
              </a:ext>
            </a:extLst>
          </p:cNvPr>
          <p:cNvSpPr txBox="1"/>
          <p:nvPr/>
        </p:nvSpPr>
        <p:spPr>
          <a:xfrm>
            <a:off x="1398199" y="1838869"/>
            <a:ext cx="6522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 폴더에 이미지 </a:t>
            </a:r>
            <a:r>
              <a:rPr lang="ko-KR" altLang="en-US" sz="28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중 </a:t>
            </a:r>
            <a:r>
              <a:rPr lang="ko-KR" altLang="en-US" sz="28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랜의    이미지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추출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660ED80-F169-AAAF-2ADE-74B4C1BBB5DE}"/>
              </a:ext>
            </a:extLst>
          </p:cNvPr>
          <p:cNvSpPr/>
          <p:nvPr/>
        </p:nvSpPr>
        <p:spPr>
          <a:xfrm>
            <a:off x="4674035" y="1763227"/>
            <a:ext cx="1048344" cy="648354"/>
          </a:xfrm>
          <a:prstGeom prst="rect">
            <a:avLst/>
          </a:prstGeom>
          <a:solidFill>
            <a:srgbClr val="E5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E4BD827-A503-370B-C500-9366E66620E1}"/>
              </a:ext>
            </a:extLst>
          </p:cNvPr>
          <p:cNvSpPr txBox="1"/>
          <p:nvPr/>
        </p:nvSpPr>
        <p:spPr>
          <a:xfrm>
            <a:off x="4674035" y="1838869"/>
            <a:ext cx="1885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chemeClr val="accent4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랜덤</a:t>
            </a:r>
            <a:r>
              <a:rPr lang="en-US" altLang="ko-KR" sz="2800" spc="-150" dirty="0">
                <a:solidFill>
                  <a:schemeClr val="accent4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</a:t>
            </a:r>
            <a:endParaRPr lang="ko-KR" altLang="en-US" sz="2800" spc="-150" dirty="0">
              <a:solidFill>
                <a:schemeClr val="accent4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10DEA08B-C288-E82C-4C7E-3B40CC2ACAE4}"/>
              </a:ext>
            </a:extLst>
          </p:cNvPr>
          <p:cNvGrpSpPr/>
          <p:nvPr/>
        </p:nvGrpSpPr>
        <p:grpSpPr>
          <a:xfrm>
            <a:off x="2521966" y="2669281"/>
            <a:ext cx="587603" cy="932506"/>
            <a:chOff x="2911158" y="2419356"/>
            <a:chExt cx="587603" cy="93250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DD0F768A-9CDE-D600-CA0D-F3426CD527CA}"/>
                </a:ext>
              </a:extLst>
            </p:cNvPr>
            <p:cNvSpPr/>
            <p:nvPr/>
          </p:nvSpPr>
          <p:spPr>
            <a:xfrm>
              <a:off x="2911158" y="2419356"/>
              <a:ext cx="587602" cy="932506"/>
            </a:xfrm>
            <a:prstGeom prst="rect">
              <a:avLst/>
            </a:prstGeom>
            <a:solidFill>
              <a:srgbClr val="FEC4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C370759-EE1C-3873-BF38-BF2CD97C6C0A}"/>
                </a:ext>
              </a:extLst>
            </p:cNvPr>
            <p:cNvSpPr txBox="1"/>
            <p:nvPr/>
          </p:nvSpPr>
          <p:spPr>
            <a:xfrm>
              <a:off x="2911159" y="2626755"/>
              <a:ext cx="587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spc="-150" dirty="0" err="1">
                  <a:solidFill>
                    <a:schemeClr val="accent4">
                      <a:lumMod val="50000"/>
                    </a:schemeClr>
                  </a:solidFill>
                  <a:latin typeface="+mj-ea"/>
                  <a:ea typeface="+mj-ea"/>
                </a:rPr>
                <a:t>img</a:t>
              </a:r>
              <a:endParaRPr lang="ko-KR" altLang="en-US" sz="20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1E163CC-F38B-D0EC-1A22-13AE73A23409}"/>
              </a:ext>
            </a:extLst>
          </p:cNvPr>
          <p:cNvSpPr/>
          <p:nvPr/>
        </p:nvSpPr>
        <p:spPr>
          <a:xfrm>
            <a:off x="3225205" y="2667999"/>
            <a:ext cx="587602" cy="932506"/>
          </a:xfrm>
          <a:prstGeom prst="rect">
            <a:avLst/>
          </a:prstGeom>
          <a:solidFill>
            <a:srgbClr val="FEC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AE3F318-172D-D25A-7D31-2E07D663DA57}"/>
              </a:ext>
            </a:extLst>
          </p:cNvPr>
          <p:cNvSpPr txBox="1"/>
          <p:nvPr/>
        </p:nvSpPr>
        <p:spPr>
          <a:xfrm>
            <a:off x="3225206" y="2875398"/>
            <a:ext cx="587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err="1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img</a:t>
            </a:r>
            <a:endParaRPr lang="ko-KR" altLang="en-US" sz="2000" spc="-150" dirty="0">
              <a:solidFill>
                <a:schemeClr val="accent4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9FA417A-DF10-4662-0F9D-236435128148}"/>
              </a:ext>
            </a:extLst>
          </p:cNvPr>
          <p:cNvSpPr/>
          <p:nvPr/>
        </p:nvSpPr>
        <p:spPr>
          <a:xfrm>
            <a:off x="3931261" y="2667999"/>
            <a:ext cx="587602" cy="932506"/>
          </a:xfrm>
          <a:prstGeom prst="rect">
            <a:avLst/>
          </a:prstGeom>
          <a:solidFill>
            <a:srgbClr val="FEC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AD4E56E-7D80-7D0B-353A-25C0690E1D8E}"/>
              </a:ext>
            </a:extLst>
          </p:cNvPr>
          <p:cNvSpPr txBox="1"/>
          <p:nvPr/>
        </p:nvSpPr>
        <p:spPr>
          <a:xfrm>
            <a:off x="3931262" y="2875398"/>
            <a:ext cx="587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err="1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img</a:t>
            </a:r>
            <a:endParaRPr lang="ko-KR" altLang="en-US" sz="2000" spc="-150" dirty="0">
              <a:solidFill>
                <a:schemeClr val="accent4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300F195-6D92-86D1-5A3C-B4BDEB6CE250}"/>
              </a:ext>
            </a:extLst>
          </p:cNvPr>
          <p:cNvSpPr/>
          <p:nvPr/>
        </p:nvSpPr>
        <p:spPr>
          <a:xfrm>
            <a:off x="4637762" y="2676906"/>
            <a:ext cx="587602" cy="932506"/>
          </a:xfrm>
          <a:prstGeom prst="rect">
            <a:avLst/>
          </a:prstGeom>
          <a:solidFill>
            <a:srgbClr val="FEC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2932B09-0C6A-3E87-70A1-1593CE990267}"/>
              </a:ext>
            </a:extLst>
          </p:cNvPr>
          <p:cNvSpPr txBox="1"/>
          <p:nvPr/>
        </p:nvSpPr>
        <p:spPr>
          <a:xfrm>
            <a:off x="4637763" y="2884305"/>
            <a:ext cx="587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err="1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img</a:t>
            </a:r>
            <a:endParaRPr lang="ko-KR" altLang="en-US" sz="2000" spc="-150" dirty="0">
              <a:solidFill>
                <a:schemeClr val="accent4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269A389-D66A-1082-C7D2-60A205D5948F}"/>
              </a:ext>
            </a:extLst>
          </p:cNvPr>
          <p:cNvSpPr/>
          <p:nvPr/>
        </p:nvSpPr>
        <p:spPr>
          <a:xfrm>
            <a:off x="5344263" y="2685813"/>
            <a:ext cx="587602" cy="932506"/>
          </a:xfrm>
          <a:prstGeom prst="rect">
            <a:avLst/>
          </a:prstGeom>
          <a:solidFill>
            <a:srgbClr val="FEC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EB13E21-2AC3-FEFD-96F7-CF3CF0B9600B}"/>
              </a:ext>
            </a:extLst>
          </p:cNvPr>
          <p:cNvSpPr txBox="1"/>
          <p:nvPr/>
        </p:nvSpPr>
        <p:spPr>
          <a:xfrm>
            <a:off x="5344264" y="2893212"/>
            <a:ext cx="587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err="1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img</a:t>
            </a:r>
            <a:endParaRPr lang="ko-KR" altLang="en-US" sz="2000" spc="-150" dirty="0">
              <a:solidFill>
                <a:schemeClr val="accent4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32F255D-F2A2-0466-062C-4ED6A96A73CB}"/>
              </a:ext>
            </a:extLst>
          </p:cNvPr>
          <p:cNvSpPr/>
          <p:nvPr/>
        </p:nvSpPr>
        <p:spPr>
          <a:xfrm>
            <a:off x="6050764" y="2694720"/>
            <a:ext cx="587602" cy="932506"/>
          </a:xfrm>
          <a:prstGeom prst="rect">
            <a:avLst/>
          </a:prstGeom>
          <a:solidFill>
            <a:srgbClr val="FEC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5E1BA88-0BC9-B2C0-4047-B16487EC912E}"/>
              </a:ext>
            </a:extLst>
          </p:cNvPr>
          <p:cNvSpPr txBox="1"/>
          <p:nvPr/>
        </p:nvSpPr>
        <p:spPr>
          <a:xfrm>
            <a:off x="6050765" y="2902119"/>
            <a:ext cx="587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err="1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img</a:t>
            </a:r>
            <a:endParaRPr lang="ko-KR" altLang="en-US" sz="2000" spc="-150" dirty="0">
              <a:solidFill>
                <a:schemeClr val="accent4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ABD1970B-80C5-396F-F83E-9B9AF9C30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513" y="2661274"/>
            <a:ext cx="3333753" cy="439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7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43F956F5-01E5-B731-7B92-79A177CF48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27" b="7246"/>
          <a:stretch/>
        </p:blipFill>
        <p:spPr>
          <a:xfrm>
            <a:off x="6502400" y="955040"/>
            <a:ext cx="5029199" cy="5029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66EE7D8-88D6-007D-60FE-0371492056BA}"/>
              </a:ext>
            </a:extLst>
          </p:cNvPr>
          <p:cNvSpPr/>
          <p:nvPr/>
        </p:nvSpPr>
        <p:spPr>
          <a:xfrm>
            <a:off x="6096000" y="1412240"/>
            <a:ext cx="2824480" cy="2824480"/>
          </a:xfrm>
          <a:prstGeom prst="rect">
            <a:avLst/>
          </a:prstGeom>
          <a:solidFill>
            <a:srgbClr val="FEC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6FF762-2A06-D902-93AC-56EED1C0BC26}"/>
              </a:ext>
            </a:extLst>
          </p:cNvPr>
          <p:cNvSpPr txBox="1"/>
          <p:nvPr/>
        </p:nvSpPr>
        <p:spPr>
          <a:xfrm>
            <a:off x="6338860" y="1371506"/>
            <a:ext cx="128737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i="1" dirty="0">
                <a:solidFill>
                  <a:schemeClr val="bg1"/>
                </a:solidFill>
                <a:latin typeface="Playfair Display ExtraBold" pitchFamily="2" charset="0"/>
              </a:rPr>
              <a:t>4</a:t>
            </a:r>
            <a:endParaRPr lang="ko-KR" altLang="en-US" sz="11500" b="1" i="1" dirty="0">
              <a:solidFill>
                <a:schemeClr val="bg1"/>
              </a:solidFill>
              <a:latin typeface="Playfair Display ExtraBold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FB6142-CF7D-8702-0EE2-71E8F4A3E07B}"/>
              </a:ext>
            </a:extLst>
          </p:cNvPr>
          <p:cNvSpPr txBox="1">
            <a:spLocks/>
          </p:cNvSpPr>
          <p:nvPr/>
        </p:nvSpPr>
        <p:spPr>
          <a:xfrm>
            <a:off x="755832" y="2418080"/>
            <a:ext cx="4489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spc="-300" dirty="0">
                <a:solidFill>
                  <a:srgbClr val="11100E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결과</a:t>
            </a:r>
            <a:endParaRPr lang="ko-KR" altLang="en-US" sz="4800" spc="-300" dirty="0">
              <a:solidFill>
                <a:srgbClr val="11100E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49994B-E260-A400-E460-F397E9DC7B55}"/>
              </a:ext>
            </a:extLst>
          </p:cNvPr>
          <p:cNvSpPr txBox="1">
            <a:spLocks/>
          </p:cNvSpPr>
          <p:nvPr/>
        </p:nvSpPr>
        <p:spPr>
          <a:xfrm>
            <a:off x="822562" y="3162339"/>
            <a:ext cx="34346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300" dirty="0">
                <a:solidFill>
                  <a:srgbClr val="FEC45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웹페이지 구현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31BEBF0-D6A3-81DF-D9AF-141D453FD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562" y="3776392"/>
            <a:ext cx="2818431" cy="118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2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44ED99-48DA-9E32-C259-FFAE4A725667}"/>
              </a:ext>
            </a:extLst>
          </p:cNvPr>
          <p:cNvSpPr txBox="1"/>
          <p:nvPr/>
        </p:nvSpPr>
        <p:spPr>
          <a:xfrm>
            <a:off x="609393" y="5451386"/>
            <a:ext cx="30205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회원가입시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얻은 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2400" dirty="0" err="1">
                <a:solidFill>
                  <a:srgbClr val="FEC4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mbti</a:t>
            </a:r>
            <a:r>
              <a:rPr lang="ko-KR" altLang="en-US" sz="2400" dirty="0">
                <a:solidFill>
                  <a:srgbClr val="FEC4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정보를 바탕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으로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79" y="2742910"/>
            <a:ext cx="6923064" cy="21420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319" y="1493214"/>
            <a:ext cx="5518236" cy="586961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A365962-5C21-62B3-3A57-BCC1E6AEFA91}"/>
              </a:ext>
            </a:extLst>
          </p:cNvPr>
          <p:cNvSpPr/>
          <p:nvPr/>
        </p:nvSpPr>
        <p:spPr>
          <a:xfrm>
            <a:off x="720000" y="808373"/>
            <a:ext cx="5760000" cy="108000"/>
          </a:xfrm>
          <a:prstGeom prst="rect">
            <a:avLst/>
          </a:prstGeom>
          <a:solidFill>
            <a:srgbClr val="E1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138E210-9040-D30C-720A-EB829C97B88C}"/>
              </a:ext>
            </a:extLst>
          </p:cNvPr>
          <p:cNvSpPr/>
          <p:nvPr/>
        </p:nvSpPr>
        <p:spPr>
          <a:xfrm>
            <a:off x="0" y="808373"/>
            <a:ext cx="720000" cy="108000"/>
          </a:xfrm>
          <a:prstGeom prst="rect">
            <a:avLst/>
          </a:prstGeom>
          <a:solidFill>
            <a:srgbClr val="FEC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B78106-B6FD-EFD8-D983-DC52B553FC51}"/>
              </a:ext>
            </a:extLst>
          </p:cNvPr>
          <p:cNvSpPr txBox="1"/>
          <p:nvPr/>
        </p:nvSpPr>
        <p:spPr>
          <a:xfrm>
            <a:off x="609393" y="201823"/>
            <a:ext cx="5594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11100E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결과</a:t>
            </a:r>
            <a:r>
              <a:rPr lang="en-US" altLang="ko-KR" sz="2400" spc="-300" dirty="0">
                <a:solidFill>
                  <a:srgbClr val="2D2C28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_ </a:t>
            </a:r>
            <a:r>
              <a:rPr lang="en-US" altLang="ko-KR" sz="2400" spc="-300" dirty="0">
                <a:solidFill>
                  <a:srgbClr val="FFC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MBTI </a:t>
            </a:r>
            <a:r>
              <a:rPr lang="ko-KR" altLang="en-US" sz="2400" spc="-300" dirty="0">
                <a:solidFill>
                  <a:srgbClr val="FFC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추천시스템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C4765B-279D-7B31-6930-91D5583169DC}"/>
              </a:ext>
            </a:extLst>
          </p:cNvPr>
          <p:cNvSpPr txBox="1"/>
          <p:nvPr/>
        </p:nvSpPr>
        <p:spPr>
          <a:xfrm>
            <a:off x="185879" y="-61432"/>
            <a:ext cx="423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Playfair Display ExtraBold" pitchFamily="2" charset="0"/>
              </a:rPr>
              <a:t>4</a:t>
            </a:r>
            <a:endParaRPr lang="ko-KR" altLang="en-US" sz="4800" b="1" dirty="0">
              <a:solidFill>
                <a:schemeClr val="accent4"/>
              </a:solidFill>
              <a:latin typeface="Playfair Display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50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65B69AF-EBF5-DF36-704A-5101116FE21E}"/>
              </a:ext>
            </a:extLst>
          </p:cNvPr>
          <p:cNvSpPr/>
          <p:nvPr/>
        </p:nvSpPr>
        <p:spPr>
          <a:xfrm>
            <a:off x="720000" y="808373"/>
            <a:ext cx="5760000" cy="108000"/>
          </a:xfrm>
          <a:prstGeom prst="rect">
            <a:avLst/>
          </a:prstGeom>
          <a:solidFill>
            <a:srgbClr val="E1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9A0D16-7B55-3DF9-01B0-A0196CB91EF2}"/>
              </a:ext>
            </a:extLst>
          </p:cNvPr>
          <p:cNvSpPr/>
          <p:nvPr/>
        </p:nvSpPr>
        <p:spPr>
          <a:xfrm>
            <a:off x="0" y="808373"/>
            <a:ext cx="720000" cy="108000"/>
          </a:xfrm>
          <a:prstGeom prst="rect">
            <a:avLst/>
          </a:prstGeom>
          <a:solidFill>
            <a:srgbClr val="FEC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A325D-58EB-1C8B-2D6D-DB3ADC69E57B}"/>
              </a:ext>
            </a:extLst>
          </p:cNvPr>
          <p:cNvSpPr txBox="1"/>
          <p:nvPr/>
        </p:nvSpPr>
        <p:spPr>
          <a:xfrm>
            <a:off x="609393" y="201823"/>
            <a:ext cx="5594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11100E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결과</a:t>
            </a:r>
            <a:r>
              <a:rPr lang="en-US" altLang="ko-KR" sz="2400" spc="-300" dirty="0">
                <a:solidFill>
                  <a:srgbClr val="2D2C28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_ </a:t>
            </a:r>
            <a:r>
              <a:rPr lang="ko-KR" altLang="en-US" sz="2400" spc="-300" dirty="0">
                <a:solidFill>
                  <a:srgbClr val="FFC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날씨 추천 시스템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6EEA9A-09CE-1104-371A-4883F55D6AC0}"/>
              </a:ext>
            </a:extLst>
          </p:cNvPr>
          <p:cNvSpPr txBox="1"/>
          <p:nvPr/>
        </p:nvSpPr>
        <p:spPr>
          <a:xfrm>
            <a:off x="185879" y="-61432"/>
            <a:ext cx="423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Playfair Display ExtraBold" pitchFamily="2" charset="0"/>
              </a:rPr>
              <a:t>4</a:t>
            </a:r>
            <a:endParaRPr lang="ko-KR" altLang="en-US" sz="4800" b="1" dirty="0">
              <a:solidFill>
                <a:schemeClr val="accent4"/>
              </a:solidFill>
              <a:latin typeface="Playfair Display ExtraBold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AFC907-8487-0A5B-82ED-BE5653EBD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2429577"/>
            <a:ext cx="5198908" cy="32651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CD57F33-83D2-5083-2625-0F7418C04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999" y="1910428"/>
            <a:ext cx="5589639" cy="467984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6DE6986-65E6-6F50-20FB-E7E02D8310DE}"/>
              </a:ext>
            </a:extLst>
          </p:cNvPr>
          <p:cNvSpPr/>
          <p:nvPr/>
        </p:nvSpPr>
        <p:spPr>
          <a:xfrm>
            <a:off x="474562" y="3692325"/>
            <a:ext cx="1562582" cy="1724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99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98" y="1619112"/>
            <a:ext cx="10835842" cy="258249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284" y="2287535"/>
            <a:ext cx="5098015" cy="590236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75BDFCF-2844-51D5-2ABA-4ACD368D3EBA}"/>
              </a:ext>
            </a:extLst>
          </p:cNvPr>
          <p:cNvSpPr/>
          <p:nvPr/>
        </p:nvSpPr>
        <p:spPr>
          <a:xfrm>
            <a:off x="720000" y="808373"/>
            <a:ext cx="5760000" cy="108000"/>
          </a:xfrm>
          <a:prstGeom prst="rect">
            <a:avLst/>
          </a:prstGeom>
          <a:solidFill>
            <a:srgbClr val="E1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F4208AC-2F50-6511-0E01-AB1B29E0E541}"/>
              </a:ext>
            </a:extLst>
          </p:cNvPr>
          <p:cNvSpPr/>
          <p:nvPr/>
        </p:nvSpPr>
        <p:spPr>
          <a:xfrm>
            <a:off x="0" y="808373"/>
            <a:ext cx="720000" cy="108000"/>
          </a:xfrm>
          <a:prstGeom prst="rect">
            <a:avLst/>
          </a:prstGeom>
          <a:solidFill>
            <a:srgbClr val="FEC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F85086-57B9-BE77-FA57-216D1782665B}"/>
              </a:ext>
            </a:extLst>
          </p:cNvPr>
          <p:cNvSpPr txBox="1"/>
          <p:nvPr/>
        </p:nvSpPr>
        <p:spPr>
          <a:xfrm>
            <a:off x="609393" y="201823"/>
            <a:ext cx="5594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11100E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결과</a:t>
            </a:r>
            <a:r>
              <a:rPr lang="en-US" altLang="ko-KR" sz="2400" spc="-300" dirty="0">
                <a:solidFill>
                  <a:srgbClr val="2D2C28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_ </a:t>
            </a:r>
            <a:r>
              <a:rPr lang="ko-KR" altLang="en-US" sz="2400" spc="-300" dirty="0">
                <a:solidFill>
                  <a:srgbClr val="FFC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랭킹페이지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518C7B-6C27-7108-37B2-CC88D8877103}"/>
              </a:ext>
            </a:extLst>
          </p:cNvPr>
          <p:cNvSpPr txBox="1"/>
          <p:nvPr/>
        </p:nvSpPr>
        <p:spPr>
          <a:xfrm>
            <a:off x="185879" y="-61432"/>
            <a:ext cx="423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Playfair Display ExtraBold" pitchFamily="2" charset="0"/>
              </a:rPr>
              <a:t>4</a:t>
            </a:r>
            <a:endParaRPr lang="ko-KR" altLang="en-US" sz="4800" b="1" dirty="0">
              <a:solidFill>
                <a:schemeClr val="accent4"/>
              </a:solidFill>
              <a:latin typeface="Playfair Display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63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B3A6094-7884-1C59-4B2A-500B88535202}"/>
              </a:ext>
            </a:extLst>
          </p:cNvPr>
          <p:cNvSpPr/>
          <p:nvPr/>
        </p:nvSpPr>
        <p:spPr>
          <a:xfrm>
            <a:off x="720000" y="808373"/>
            <a:ext cx="5760000" cy="108000"/>
          </a:xfrm>
          <a:prstGeom prst="rect">
            <a:avLst/>
          </a:prstGeom>
          <a:solidFill>
            <a:srgbClr val="E1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BB5A46-F27A-DF12-A460-CF9C8076C7FE}"/>
              </a:ext>
            </a:extLst>
          </p:cNvPr>
          <p:cNvSpPr/>
          <p:nvPr/>
        </p:nvSpPr>
        <p:spPr>
          <a:xfrm>
            <a:off x="0" y="808373"/>
            <a:ext cx="720000" cy="108000"/>
          </a:xfrm>
          <a:prstGeom prst="rect">
            <a:avLst/>
          </a:prstGeom>
          <a:solidFill>
            <a:srgbClr val="FEC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D96465-C760-66C2-0576-4EF9ABE55A40}"/>
              </a:ext>
            </a:extLst>
          </p:cNvPr>
          <p:cNvSpPr txBox="1"/>
          <p:nvPr/>
        </p:nvSpPr>
        <p:spPr>
          <a:xfrm>
            <a:off x="609393" y="201823"/>
            <a:ext cx="5594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11100E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결과</a:t>
            </a:r>
            <a:r>
              <a:rPr lang="en-US" altLang="ko-KR" sz="2400" spc="-300" dirty="0">
                <a:solidFill>
                  <a:srgbClr val="2D2C28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_ </a:t>
            </a:r>
            <a:r>
              <a:rPr lang="ko-KR" altLang="en-US" sz="2400" spc="-300" dirty="0">
                <a:solidFill>
                  <a:srgbClr val="FFC000"/>
                </a:solidFill>
                <a:latin typeface="에스코어 드림 6 Bold" panose="020B0703030302020204" pitchFamily="34" charset="-127"/>
                <a:ea typeface="에스코어 드림 6 Bold" panose="020B0703030302020204"/>
              </a:rPr>
              <a:t>개발자 추천 </a:t>
            </a:r>
            <a:r>
              <a:rPr lang="en-US" altLang="ko-KR" sz="2400" spc="-300" dirty="0">
                <a:solidFill>
                  <a:srgbClr val="FFC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section</a:t>
            </a:r>
            <a:endParaRPr lang="ko-KR" altLang="en-US" sz="2400" spc="-300" dirty="0">
              <a:solidFill>
                <a:srgbClr val="FFC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08E601-7B6B-931B-CE2F-FD29372B57E0}"/>
              </a:ext>
            </a:extLst>
          </p:cNvPr>
          <p:cNvSpPr txBox="1"/>
          <p:nvPr/>
        </p:nvSpPr>
        <p:spPr>
          <a:xfrm>
            <a:off x="185879" y="-61432"/>
            <a:ext cx="423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Playfair Display ExtraBold" pitchFamily="2" charset="0"/>
              </a:rPr>
              <a:t>4</a:t>
            </a:r>
            <a:endParaRPr lang="ko-KR" altLang="en-US" sz="4800" b="1" dirty="0">
              <a:solidFill>
                <a:schemeClr val="accent4"/>
              </a:solidFill>
              <a:latin typeface="Playfair Display ExtraBold" pitchFamily="2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B4CD145-ADBA-227A-42BC-E9779B9EE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79" y="1639191"/>
            <a:ext cx="11227253" cy="465912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1520F58-46D2-5C28-C4B0-7C601A0A09D9}"/>
              </a:ext>
            </a:extLst>
          </p:cNvPr>
          <p:cNvSpPr/>
          <p:nvPr/>
        </p:nvSpPr>
        <p:spPr>
          <a:xfrm>
            <a:off x="6377650" y="3873046"/>
            <a:ext cx="1678329" cy="9954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808779-03FA-437B-0EA7-9AD44EBC1B71}"/>
              </a:ext>
            </a:extLst>
          </p:cNvPr>
          <p:cNvSpPr txBox="1"/>
          <p:nvPr/>
        </p:nvSpPr>
        <p:spPr>
          <a:xfrm>
            <a:off x="5954558" y="4004716"/>
            <a:ext cx="24476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spc="-300" dirty="0">
                <a:solidFill>
                  <a:schemeClr val="accent2"/>
                </a:solidFill>
                <a:latin typeface="Playfair Display ExtraBold" pitchFamily="2" charset="0"/>
              </a:rPr>
              <a:t>click</a:t>
            </a:r>
            <a:endParaRPr lang="ko-KR" altLang="en-US" sz="4400" b="1" spc="-300" dirty="0">
              <a:solidFill>
                <a:schemeClr val="accent2"/>
              </a:solidFill>
              <a:latin typeface="Playfair Display ExtraBold" pitchFamily="2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0C4CB7-34C7-C034-3AA8-9D921A2F4900}"/>
              </a:ext>
            </a:extLst>
          </p:cNvPr>
          <p:cNvSpPr/>
          <p:nvPr/>
        </p:nvSpPr>
        <p:spPr>
          <a:xfrm>
            <a:off x="3536043" y="6346505"/>
            <a:ext cx="4402183" cy="1789554"/>
          </a:xfrm>
          <a:prstGeom prst="rect">
            <a:avLst/>
          </a:prstGeom>
          <a:solidFill>
            <a:srgbClr val="E5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A17BBB-72B9-BA63-190D-F5413153B079}"/>
              </a:ext>
            </a:extLst>
          </p:cNvPr>
          <p:cNvSpPr txBox="1"/>
          <p:nvPr/>
        </p:nvSpPr>
        <p:spPr>
          <a:xfrm>
            <a:off x="3335228" y="6925729"/>
            <a:ext cx="4875241" cy="944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b="1" dirty="0">
                <a:solidFill>
                  <a:srgbClr val="2D2C2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개발자 </a:t>
            </a:r>
            <a:r>
              <a:rPr lang="ko-KR" altLang="en-US" sz="2400" b="1" dirty="0" err="1">
                <a:solidFill>
                  <a:srgbClr val="2D2C2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클릭시</a:t>
            </a:r>
            <a:r>
              <a:rPr lang="en-US" altLang="ko-KR" sz="2400" b="1" dirty="0">
                <a:solidFill>
                  <a:srgbClr val="2D2C2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</a:t>
            </a:r>
          </a:p>
          <a:p>
            <a:pPr algn="ctr">
              <a:lnSpc>
                <a:spcPct val="120000"/>
              </a:lnSpc>
            </a:pPr>
            <a:r>
              <a:rPr lang="ko-KR" altLang="en-US" sz="2400" b="1" dirty="0">
                <a:solidFill>
                  <a:srgbClr val="2D2C2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슬라이드 </a:t>
            </a:r>
            <a:r>
              <a:rPr lang="ko-KR" altLang="en-US" sz="2400" b="1" dirty="0" err="1">
                <a:solidFill>
                  <a:srgbClr val="2D2C2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모달창</a:t>
            </a:r>
            <a:r>
              <a:rPr lang="ko-KR" altLang="en-US" sz="2400" b="1" dirty="0">
                <a:solidFill>
                  <a:srgbClr val="2D2C2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구현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60E4E1A-5D4B-4E0F-129D-1584F8B3D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751" y="817562"/>
            <a:ext cx="4602976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46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0" descr="preencoded.png">
            <a:extLst>
              <a:ext uri="{FF2B5EF4-FFF2-40B4-BE49-F238E27FC236}">
                <a16:creationId xmlns:a16="http://schemas.microsoft.com/office/drawing/2014/main" id="{68305E04-60C0-3EF5-81B8-36D4DAB55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l="41327" b="7246"/>
          <a:stretch/>
        </p:blipFill>
        <p:spPr>
          <a:xfrm>
            <a:off x="-50963" y="-9944"/>
            <a:ext cx="11755601" cy="8788819"/>
          </a:xfrm>
          <a:prstGeom prst="rect">
            <a:avLst/>
          </a:prstGeom>
        </p:spPr>
      </p:pic>
      <p:sp>
        <p:nvSpPr>
          <p:cNvPr id="8" name="양쪽 대괄호 7">
            <a:extLst>
              <a:ext uri="{FF2B5EF4-FFF2-40B4-BE49-F238E27FC236}">
                <a16:creationId xmlns:a16="http://schemas.microsoft.com/office/drawing/2014/main" id="{D1123EB2-4FBA-DB22-75FF-A15BD5919D87}"/>
              </a:ext>
            </a:extLst>
          </p:cNvPr>
          <p:cNvSpPr/>
          <p:nvPr/>
        </p:nvSpPr>
        <p:spPr>
          <a:xfrm>
            <a:off x="1798473" y="3470873"/>
            <a:ext cx="8053939" cy="1574800"/>
          </a:xfrm>
          <a:prstGeom prst="bracketPair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FC7AC2-FB46-E97B-035C-26B271D238A3}"/>
              </a:ext>
            </a:extLst>
          </p:cNvPr>
          <p:cNvSpPr txBox="1"/>
          <p:nvPr/>
        </p:nvSpPr>
        <p:spPr>
          <a:xfrm>
            <a:off x="4635204" y="3904330"/>
            <a:ext cx="21531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rgbClr val="FEC4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영상시청</a:t>
            </a:r>
          </a:p>
        </p:txBody>
      </p:sp>
    </p:spTree>
    <p:extLst>
      <p:ext uri="{BB962C8B-B14F-4D97-AF65-F5344CB8AC3E}">
        <p14:creationId xmlns:p14="http://schemas.microsoft.com/office/powerpoint/2010/main" val="177291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2324142-BF77-8BAE-2C8F-ECBCE3BBE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352" y="1710358"/>
            <a:ext cx="3543933" cy="422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8E9A46-D510-918B-0E10-161C8428BA33}"/>
              </a:ext>
            </a:extLst>
          </p:cNvPr>
          <p:cNvSpPr txBox="1"/>
          <p:nvPr/>
        </p:nvSpPr>
        <p:spPr>
          <a:xfrm>
            <a:off x="3080022" y="6745216"/>
            <a:ext cx="58521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콘텐츠 보유가 비슷하다면 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2400" dirty="0">
                <a:solidFill>
                  <a:srgbClr val="FEC45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영화를 추천해 줄 수 있는 체계적인 시스템이 핵심 경쟁력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EC8B577F-941B-7AC5-07F8-07C7C8CCBA53}"/>
                  </a:ext>
                </a:extLst>
              </p14:cNvPr>
              <p14:cNvContentPartPr/>
              <p14:nvPr/>
            </p14:nvContentPartPr>
            <p14:xfrm>
              <a:off x="5717752" y="2546116"/>
              <a:ext cx="36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EC8B577F-941B-7AC5-07F8-07C7C8CCBA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08752" y="2537116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F6DED19E-7246-3647-7BE6-398519096CCA}"/>
              </a:ext>
            </a:extLst>
          </p:cNvPr>
          <p:cNvSpPr/>
          <p:nvPr/>
        </p:nvSpPr>
        <p:spPr>
          <a:xfrm>
            <a:off x="720000" y="808373"/>
            <a:ext cx="5760000" cy="108000"/>
          </a:xfrm>
          <a:prstGeom prst="rect">
            <a:avLst/>
          </a:prstGeom>
          <a:solidFill>
            <a:srgbClr val="E1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947F73-A33D-C567-9717-DB3CE9131DD8}"/>
              </a:ext>
            </a:extLst>
          </p:cNvPr>
          <p:cNvSpPr/>
          <p:nvPr/>
        </p:nvSpPr>
        <p:spPr>
          <a:xfrm>
            <a:off x="0" y="808373"/>
            <a:ext cx="720000" cy="108000"/>
          </a:xfrm>
          <a:prstGeom prst="rect">
            <a:avLst/>
          </a:prstGeom>
          <a:solidFill>
            <a:srgbClr val="FEC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7D2E7-7FBC-231B-0776-36538409EB61}"/>
              </a:ext>
            </a:extLst>
          </p:cNvPr>
          <p:cNvSpPr txBox="1"/>
          <p:nvPr/>
        </p:nvSpPr>
        <p:spPr>
          <a:xfrm>
            <a:off x="609393" y="201823"/>
            <a:ext cx="4105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2D2C28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개요</a:t>
            </a:r>
            <a:r>
              <a:rPr lang="en-US" altLang="ko-KR" sz="2400" spc="-300" dirty="0">
                <a:solidFill>
                  <a:srgbClr val="2D2C28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_ </a:t>
            </a:r>
            <a:r>
              <a:rPr lang="ko-KR" altLang="en-US" sz="2400" spc="-300" dirty="0">
                <a:solidFill>
                  <a:srgbClr val="FFC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시장현황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E861E1-0B66-797C-0131-E4E20CE306A0}"/>
              </a:ext>
            </a:extLst>
          </p:cNvPr>
          <p:cNvSpPr txBox="1"/>
          <p:nvPr/>
        </p:nvSpPr>
        <p:spPr>
          <a:xfrm>
            <a:off x="185879" y="-61432"/>
            <a:ext cx="423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Playfair Display ExtraBold" pitchFamily="2" charset="0"/>
              </a:rPr>
              <a:t>1</a:t>
            </a:r>
            <a:endParaRPr lang="ko-KR" altLang="en-US" sz="4800" b="1" dirty="0">
              <a:solidFill>
                <a:schemeClr val="accent4"/>
              </a:solidFill>
              <a:latin typeface="Playfair Display ExtraBold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3C1F05-F724-5E52-40B8-8E611DAADE6A}"/>
              </a:ext>
            </a:extLst>
          </p:cNvPr>
          <p:cNvSpPr txBox="1"/>
          <p:nvPr/>
        </p:nvSpPr>
        <p:spPr>
          <a:xfrm>
            <a:off x="1942102" y="6107923"/>
            <a:ext cx="26415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dirty="0">
                <a:solidFill>
                  <a:srgbClr val="E1DDD3"/>
                </a:solidFill>
              </a:rPr>
              <a:t> 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4E8708-EEDC-CF63-B7D3-21D414982942}"/>
              </a:ext>
            </a:extLst>
          </p:cNvPr>
          <p:cNvSpPr txBox="1"/>
          <p:nvPr/>
        </p:nvSpPr>
        <p:spPr>
          <a:xfrm>
            <a:off x="8584099" y="6399273"/>
            <a:ext cx="12987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dirty="0">
                <a:solidFill>
                  <a:srgbClr val="E1DDD3"/>
                </a:solidFill>
              </a:rPr>
              <a:t>」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207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rcRect b="8096"/>
          <a:stretch/>
        </p:blipFill>
        <p:spPr>
          <a:xfrm>
            <a:off x="-639763" y="0"/>
            <a:ext cx="12829413" cy="884305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715" y="2586038"/>
            <a:ext cx="9043559" cy="221284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2933" y="4339685"/>
            <a:ext cx="5570696" cy="17556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3D80CA9-46A3-CE66-4A86-9DA82C1CEB58}"/>
              </a:ext>
            </a:extLst>
          </p:cNvPr>
          <p:cNvSpPr/>
          <p:nvPr/>
        </p:nvSpPr>
        <p:spPr>
          <a:xfrm>
            <a:off x="720000" y="808373"/>
            <a:ext cx="5760000" cy="108000"/>
          </a:xfrm>
          <a:prstGeom prst="rect">
            <a:avLst/>
          </a:prstGeom>
          <a:solidFill>
            <a:srgbClr val="E1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BFC68A2-30F9-6F63-B54E-BC5577D628E0}"/>
              </a:ext>
            </a:extLst>
          </p:cNvPr>
          <p:cNvSpPr/>
          <p:nvPr/>
        </p:nvSpPr>
        <p:spPr>
          <a:xfrm>
            <a:off x="0" y="808373"/>
            <a:ext cx="720000" cy="108000"/>
          </a:xfrm>
          <a:prstGeom prst="rect">
            <a:avLst/>
          </a:prstGeom>
          <a:solidFill>
            <a:srgbClr val="FEC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CB4662-5F58-34B1-CA0B-1128F1F6CA72}"/>
              </a:ext>
            </a:extLst>
          </p:cNvPr>
          <p:cNvSpPr txBox="1"/>
          <p:nvPr/>
        </p:nvSpPr>
        <p:spPr>
          <a:xfrm>
            <a:off x="609393" y="201823"/>
            <a:ext cx="4105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2D2C28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개요</a:t>
            </a:r>
            <a:r>
              <a:rPr lang="en-US" altLang="ko-KR" sz="2400" spc="-300" dirty="0">
                <a:solidFill>
                  <a:srgbClr val="2D2C28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_ </a:t>
            </a:r>
            <a:r>
              <a:rPr lang="ko-KR" altLang="en-US" sz="2400" spc="-300" dirty="0">
                <a:solidFill>
                  <a:srgbClr val="FFC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시장현황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F2DE7D-49F7-4C83-A5C2-149406443043}"/>
              </a:ext>
            </a:extLst>
          </p:cNvPr>
          <p:cNvSpPr txBox="1"/>
          <p:nvPr/>
        </p:nvSpPr>
        <p:spPr>
          <a:xfrm>
            <a:off x="185879" y="-61432"/>
            <a:ext cx="423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Playfair Display ExtraBold" pitchFamily="2" charset="0"/>
              </a:rPr>
              <a:t>1</a:t>
            </a:r>
            <a:endParaRPr lang="ko-KR" altLang="en-US" sz="4800" b="1" dirty="0">
              <a:solidFill>
                <a:schemeClr val="accent4"/>
              </a:solidFill>
              <a:latin typeface="Playfair Display ExtraBold" pitchFamily="2" charset="0"/>
            </a:endParaRPr>
          </a:p>
        </p:txBody>
      </p:sp>
      <p:pic>
        <p:nvPicPr>
          <p:cNvPr id="25" name="그림 24" descr="텍스트, 다른, 다양한, 스크린샷이(가) 표시된 사진&#10;&#10;자동 생성된 설명">
            <a:extLst>
              <a:ext uri="{FF2B5EF4-FFF2-40B4-BE49-F238E27FC236}">
                <a16:creationId xmlns:a16="http://schemas.microsoft.com/office/drawing/2014/main" id="{9C342D07-90FF-0CF1-45E3-7DECA215F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282" y="1349632"/>
            <a:ext cx="9002074" cy="381181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6EC07BA-FBD2-B7DD-B424-FA19D1C97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5437751"/>
            <a:ext cx="10418926" cy="269426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69CEBC3-4705-6F59-C2DE-147B965FC0BF}"/>
              </a:ext>
            </a:extLst>
          </p:cNvPr>
          <p:cNvSpPr/>
          <p:nvPr/>
        </p:nvSpPr>
        <p:spPr>
          <a:xfrm>
            <a:off x="2394284" y="2713044"/>
            <a:ext cx="6954253" cy="928036"/>
          </a:xfrm>
          <a:prstGeom prst="rect">
            <a:avLst/>
          </a:prstGeom>
          <a:solidFill>
            <a:srgbClr val="FEC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2B242A-EC26-9990-7B28-A7633E35ABE4}"/>
              </a:ext>
            </a:extLst>
          </p:cNvPr>
          <p:cNvSpPr txBox="1"/>
          <p:nvPr/>
        </p:nvSpPr>
        <p:spPr>
          <a:xfrm>
            <a:off x="2662198" y="2946229"/>
            <a:ext cx="6308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유사한 사용자끼리 매칭해주는 </a:t>
            </a:r>
            <a:r>
              <a:rPr lang="ko-KR" altLang="en-US" sz="2400" dirty="0" err="1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협업적</a:t>
            </a:r>
            <a:r>
              <a:rPr lang="ko-KR" altLang="en-US" sz="24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필터링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41F37BF-10B3-371A-AF9D-69BF56E35C67}"/>
              </a:ext>
            </a:extLst>
          </p:cNvPr>
          <p:cNvSpPr/>
          <p:nvPr/>
        </p:nvSpPr>
        <p:spPr>
          <a:xfrm>
            <a:off x="2394284" y="6133034"/>
            <a:ext cx="6954253" cy="928036"/>
          </a:xfrm>
          <a:prstGeom prst="rect">
            <a:avLst/>
          </a:prstGeom>
          <a:solidFill>
            <a:srgbClr val="FEC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DA24F8-88D4-438F-F4EB-A7FABEF2A6A6}"/>
              </a:ext>
            </a:extLst>
          </p:cNvPr>
          <p:cNvSpPr txBox="1"/>
          <p:nvPr/>
        </p:nvSpPr>
        <p:spPr>
          <a:xfrm>
            <a:off x="2871229" y="6366219"/>
            <a:ext cx="6000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영화관람 히스토리 바탕으로 </a:t>
            </a:r>
            <a:r>
              <a:rPr lang="ko-KR" altLang="en-US" sz="24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컨텐츠 필터링</a:t>
            </a:r>
          </a:p>
        </p:txBody>
      </p:sp>
    </p:spTree>
    <p:extLst>
      <p:ext uri="{BB962C8B-B14F-4D97-AF65-F5344CB8AC3E}">
        <p14:creationId xmlns:p14="http://schemas.microsoft.com/office/powerpoint/2010/main" val="163010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 animBg="1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0" descr="preencoded.png">
            <a:extLst>
              <a:ext uri="{FF2B5EF4-FFF2-40B4-BE49-F238E27FC236}">
                <a16:creationId xmlns:a16="http://schemas.microsoft.com/office/drawing/2014/main" id="{68305E04-60C0-3EF5-81B8-36D4DAB55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l="41327" b="7246"/>
          <a:stretch/>
        </p:blipFill>
        <p:spPr>
          <a:xfrm>
            <a:off x="-50963" y="-9944"/>
            <a:ext cx="11755601" cy="8788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69B439-7F01-8F38-2CB9-01020F25B9CC}"/>
              </a:ext>
            </a:extLst>
          </p:cNvPr>
          <p:cNvSpPr txBox="1"/>
          <p:nvPr/>
        </p:nvSpPr>
        <p:spPr>
          <a:xfrm>
            <a:off x="2925638" y="1454847"/>
            <a:ext cx="5853362" cy="755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사용자 개인의 성향과 취향을 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직접적으로 반영하지 못한다는 한계점</a:t>
            </a:r>
          </a:p>
        </p:txBody>
      </p:sp>
      <p:sp>
        <p:nvSpPr>
          <p:cNvPr id="8" name="양쪽 대괄호 7">
            <a:extLst>
              <a:ext uri="{FF2B5EF4-FFF2-40B4-BE49-F238E27FC236}">
                <a16:creationId xmlns:a16="http://schemas.microsoft.com/office/drawing/2014/main" id="{D1123EB2-4FBA-DB22-75FF-A15BD5919D87}"/>
              </a:ext>
            </a:extLst>
          </p:cNvPr>
          <p:cNvSpPr/>
          <p:nvPr/>
        </p:nvSpPr>
        <p:spPr>
          <a:xfrm>
            <a:off x="1799867" y="1045173"/>
            <a:ext cx="8053939" cy="1574800"/>
          </a:xfrm>
          <a:prstGeom prst="bracketPair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0DFFF64-377C-35E6-BAEB-EE8D1F94D4A6}"/>
              </a:ext>
            </a:extLst>
          </p:cNvPr>
          <p:cNvCxnSpPr>
            <a:cxnSpLocks/>
          </p:cNvCxnSpPr>
          <p:nvPr/>
        </p:nvCxnSpPr>
        <p:spPr>
          <a:xfrm>
            <a:off x="0" y="3473734"/>
            <a:ext cx="11747935" cy="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99FB85E1-4800-1302-156A-233E26554191}"/>
              </a:ext>
            </a:extLst>
          </p:cNvPr>
          <p:cNvSpPr/>
          <p:nvPr/>
        </p:nvSpPr>
        <p:spPr>
          <a:xfrm>
            <a:off x="4983639" y="2996216"/>
            <a:ext cx="1737360" cy="955036"/>
          </a:xfrm>
          <a:prstGeom prst="downArrow">
            <a:avLst/>
          </a:prstGeom>
          <a:solidFill>
            <a:srgbClr val="FEC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E65F3861-C48C-F953-1405-8060E8A5B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30" y="4805013"/>
            <a:ext cx="4760845" cy="307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F520CB31-1451-ACF7-55CF-9722FC7BA5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79" b="13677"/>
          <a:stretch/>
        </p:blipFill>
        <p:spPr bwMode="auto">
          <a:xfrm>
            <a:off x="6478393" y="4805013"/>
            <a:ext cx="4238027" cy="307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57A471-53F0-4D1F-1FBB-0B60FD84D0D3}"/>
              </a:ext>
            </a:extLst>
          </p:cNvPr>
          <p:cNvSpPr txBox="1"/>
          <p:nvPr/>
        </p:nvSpPr>
        <p:spPr>
          <a:xfrm>
            <a:off x="893942" y="4274511"/>
            <a:ext cx="4760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개인의 성향을 </a:t>
            </a:r>
            <a:r>
              <a:rPr lang="ko-KR" altLang="en-US" sz="2400" dirty="0" err="1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나타내주는</a:t>
            </a:r>
            <a:r>
              <a:rPr lang="ko-KR" altLang="en-US" sz="2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 err="1">
                <a:solidFill>
                  <a:srgbClr val="FEC45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mbti</a:t>
            </a:r>
            <a:endParaRPr lang="ko-KR" altLang="en-US" sz="2400" dirty="0">
              <a:solidFill>
                <a:srgbClr val="FEC45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51AEF9-76A6-86D9-EB13-5EA3DB2BAA30}"/>
              </a:ext>
            </a:extLst>
          </p:cNvPr>
          <p:cNvSpPr txBox="1"/>
          <p:nvPr/>
        </p:nvSpPr>
        <p:spPr>
          <a:xfrm>
            <a:off x="6474245" y="4297008"/>
            <a:ext cx="46095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그날 기분에 영향을 끼치는 </a:t>
            </a:r>
            <a:r>
              <a:rPr lang="ko-KR" altLang="en-US" sz="2400" dirty="0">
                <a:solidFill>
                  <a:srgbClr val="FEC45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날씨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46885A0-B44C-CDFE-292E-A28CF4D25345}"/>
              </a:ext>
            </a:extLst>
          </p:cNvPr>
          <p:cNvSpPr/>
          <p:nvPr/>
        </p:nvSpPr>
        <p:spPr>
          <a:xfrm>
            <a:off x="2507158" y="5818241"/>
            <a:ext cx="6954253" cy="928036"/>
          </a:xfrm>
          <a:prstGeom prst="rect">
            <a:avLst/>
          </a:prstGeom>
          <a:solidFill>
            <a:srgbClr val="FEC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FC7AC2-FB46-E97B-035C-26B271D238A3}"/>
              </a:ext>
            </a:extLst>
          </p:cNvPr>
          <p:cNvSpPr txBox="1"/>
          <p:nvPr/>
        </p:nvSpPr>
        <p:spPr>
          <a:xfrm>
            <a:off x="3216027" y="6050968"/>
            <a:ext cx="5315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새로운 맞춤형 영화추천시스템을 제안</a:t>
            </a:r>
          </a:p>
        </p:txBody>
      </p:sp>
    </p:spTree>
    <p:extLst>
      <p:ext uri="{BB962C8B-B14F-4D97-AF65-F5344CB8AC3E}">
        <p14:creationId xmlns:p14="http://schemas.microsoft.com/office/powerpoint/2010/main" val="19087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 animBg="1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43F956F5-01E5-B731-7B92-79A177CF48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27" b="7246"/>
          <a:stretch/>
        </p:blipFill>
        <p:spPr>
          <a:xfrm>
            <a:off x="6502400" y="955040"/>
            <a:ext cx="5029199" cy="5029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66EE7D8-88D6-007D-60FE-0371492056BA}"/>
              </a:ext>
            </a:extLst>
          </p:cNvPr>
          <p:cNvSpPr/>
          <p:nvPr/>
        </p:nvSpPr>
        <p:spPr>
          <a:xfrm>
            <a:off x="6096000" y="1412240"/>
            <a:ext cx="2824480" cy="2824480"/>
          </a:xfrm>
          <a:prstGeom prst="rect">
            <a:avLst/>
          </a:prstGeom>
          <a:solidFill>
            <a:srgbClr val="FEC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6FF762-2A06-D902-93AC-56EED1C0BC26}"/>
              </a:ext>
            </a:extLst>
          </p:cNvPr>
          <p:cNvSpPr txBox="1"/>
          <p:nvPr/>
        </p:nvSpPr>
        <p:spPr>
          <a:xfrm>
            <a:off x="6338860" y="1371506"/>
            <a:ext cx="128737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i="1" dirty="0">
                <a:solidFill>
                  <a:schemeClr val="bg1"/>
                </a:solidFill>
                <a:latin typeface="Playfair Display ExtraBold" pitchFamily="2" charset="0"/>
              </a:rPr>
              <a:t>2</a:t>
            </a:r>
            <a:endParaRPr lang="ko-KR" altLang="en-US" sz="11500" b="1" i="1" dirty="0">
              <a:solidFill>
                <a:schemeClr val="bg1"/>
              </a:solidFill>
              <a:latin typeface="Playfair Display ExtraBold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FB6142-CF7D-8702-0EE2-71E8F4A3E07B}"/>
              </a:ext>
            </a:extLst>
          </p:cNvPr>
          <p:cNvSpPr txBox="1">
            <a:spLocks/>
          </p:cNvSpPr>
          <p:nvPr/>
        </p:nvSpPr>
        <p:spPr>
          <a:xfrm>
            <a:off x="755832" y="2418080"/>
            <a:ext cx="4489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spc="-300" dirty="0">
                <a:solidFill>
                  <a:srgbClr val="11100E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팀 구성 및 역할</a:t>
            </a:r>
            <a:endParaRPr lang="ko-KR" altLang="en-US" sz="4800" spc="-300" dirty="0">
              <a:solidFill>
                <a:srgbClr val="11100E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49994B-E260-A400-E460-F397E9DC7B55}"/>
              </a:ext>
            </a:extLst>
          </p:cNvPr>
          <p:cNvSpPr txBox="1">
            <a:spLocks/>
          </p:cNvSpPr>
          <p:nvPr/>
        </p:nvSpPr>
        <p:spPr>
          <a:xfrm>
            <a:off x="822562" y="3162339"/>
            <a:ext cx="34346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300" dirty="0">
                <a:solidFill>
                  <a:srgbClr val="FEC45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프로젝트 진행방식</a:t>
            </a:r>
          </a:p>
        </p:txBody>
      </p:sp>
    </p:spTree>
    <p:extLst>
      <p:ext uri="{BB962C8B-B14F-4D97-AF65-F5344CB8AC3E}">
        <p14:creationId xmlns:p14="http://schemas.microsoft.com/office/powerpoint/2010/main" val="236455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AEC492A-58EC-6C7A-62A5-A86A7DA0F304}"/>
              </a:ext>
            </a:extLst>
          </p:cNvPr>
          <p:cNvPicPr/>
          <p:nvPr/>
        </p:nvPicPr>
        <p:blipFill rotWithShape="1">
          <a:blip r:embed="rId2"/>
          <a:srcRect l="41327" b="7246"/>
          <a:stretch/>
        </p:blipFill>
        <p:spPr>
          <a:xfrm>
            <a:off x="-62858" y="-5329"/>
            <a:ext cx="11704638" cy="878420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BA2F4C4-69AA-B9E4-F772-D5AAB2C06B02}"/>
              </a:ext>
            </a:extLst>
          </p:cNvPr>
          <p:cNvSpPr/>
          <p:nvPr/>
        </p:nvSpPr>
        <p:spPr>
          <a:xfrm>
            <a:off x="5805875" y="-5329"/>
            <a:ext cx="5898764" cy="8798809"/>
          </a:xfrm>
          <a:prstGeom prst="rect">
            <a:avLst/>
          </a:prstGeom>
          <a:solidFill>
            <a:srgbClr val="FEC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CC2805-881E-0DB8-7D8A-A3345303F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71" y="1491869"/>
            <a:ext cx="3295937" cy="32959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1CC8E0F-A166-7361-C69E-122F344AAA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286" y="2174619"/>
            <a:ext cx="2610447" cy="26104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19E3A79-25DE-579A-A7D5-05C1A67797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435" y="1877855"/>
            <a:ext cx="3203974" cy="32039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76FCE0-9694-0442-BF68-61DBE288AB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859" y="2067559"/>
            <a:ext cx="2727353" cy="27273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1F0B6C-6E78-DBFA-65BE-827C188673F1}"/>
              </a:ext>
            </a:extLst>
          </p:cNvPr>
          <p:cNvSpPr txBox="1"/>
          <p:nvPr/>
        </p:nvSpPr>
        <p:spPr>
          <a:xfrm>
            <a:off x="903924" y="5208288"/>
            <a:ext cx="13799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신다인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EA9731-1224-BBAE-63E3-709EBC641EC6}"/>
              </a:ext>
            </a:extLst>
          </p:cNvPr>
          <p:cNvSpPr/>
          <p:nvPr/>
        </p:nvSpPr>
        <p:spPr>
          <a:xfrm>
            <a:off x="903924" y="5745006"/>
            <a:ext cx="1379990" cy="4571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0CE668-D2F9-45A3-D877-CDD1EB85351E}"/>
              </a:ext>
            </a:extLst>
          </p:cNvPr>
          <p:cNvSpPr txBox="1"/>
          <p:nvPr/>
        </p:nvSpPr>
        <p:spPr>
          <a:xfrm>
            <a:off x="1232878" y="5851883"/>
            <a:ext cx="695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팀장</a:t>
            </a:r>
            <a:r>
              <a:rPr lang="ko-KR" altLang="en-US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5394BB-6F45-28C4-7095-C9226E5C9379}"/>
              </a:ext>
            </a:extLst>
          </p:cNvPr>
          <p:cNvSpPr txBox="1"/>
          <p:nvPr/>
        </p:nvSpPr>
        <p:spPr>
          <a:xfrm>
            <a:off x="703258" y="6367841"/>
            <a:ext cx="1781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기획 총괄 </a:t>
            </a:r>
            <a:endParaRPr lang="en-US" altLang="ko-KR" sz="1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백엔드</a:t>
            </a:r>
            <a:r>
              <a:rPr lang="ko-KR" altLang="en-US" sz="1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개발</a:t>
            </a:r>
            <a:endParaRPr lang="en-US" altLang="ko-KR" sz="1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프론트엔드</a:t>
            </a:r>
            <a:r>
              <a:rPr lang="ko-KR" altLang="en-US" sz="1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개발</a:t>
            </a:r>
            <a:endParaRPr lang="en-US" altLang="ko-KR" sz="1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A13939F-203E-D6EB-E2EE-211FC836914B}"/>
              </a:ext>
            </a:extLst>
          </p:cNvPr>
          <p:cNvSpPr/>
          <p:nvPr/>
        </p:nvSpPr>
        <p:spPr>
          <a:xfrm>
            <a:off x="719999" y="808373"/>
            <a:ext cx="5085875" cy="108000"/>
          </a:xfrm>
          <a:prstGeom prst="rect">
            <a:avLst/>
          </a:prstGeom>
          <a:solidFill>
            <a:srgbClr val="E1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CFD725-0543-F0BC-310A-01995211D0A7}"/>
              </a:ext>
            </a:extLst>
          </p:cNvPr>
          <p:cNvSpPr/>
          <p:nvPr/>
        </p:nvSpPr>
        <p:spPr>
          <a:xfrm>
            <a:off x="-62858" y="808373"/>
            <a:ext cx="782858" cy="106077"/>
          </a:xfrm>
          <a:prstGeom prst="rect">
            <a:avLst/>
          </a:prstGeom>
          <a:solidFill>
            <a:srgbClr val="FEC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0EE54C-3799-91AB-7BF9-A4CEF417F385}"/>
              </a:ext>
            </a:extLst>
          </p:cNvPr>
          <p:cNvSpPr txBox="1"/>
          <p:nvPr/>
        </p:nvSpPr>
        <p:spPr>
          <a:xfrm>
            <a:off x="609393" y="201823"/>
            <a:ext cx="7721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팀 구성 및 역할</a:t>
            </a:r>
            <a:r>
              <a:rPr lang="en-US" altLang="ko-KR" sz="2400" spc="-300">
                <a:solidFill>
                  <a:schemeClr val="bg1"/>
                </a:solidFill>
              </a:rPr>
              <a:t>_</a:t>
            </a:r>
            <a:r>
              <a:rPr lang="ko-KR" altLang="en-US" sz="2400" spc="-300">
                <a:solidFill>
                  <a:schemeClr val="bg1"/>
                </a:solidFill>
              </a:rPr>
              <a:t> </a:t>
            </a:r>
            <a:r>
              <a:rPr lang="ko-KR" altLang="en-US" sz="2400" spc="-300" smtClean="0">
                <a:solidFill>
                  <a:srgbClr val="FEC4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프로젝트진행방식</a:t>
            </a:r>
            <a:endParaRPr lang="ko-KR" altLang="en-US" sz="2400" spc="-300" dirty="0">
              <a:solidFill>
                <a:srgbClr val="FEC45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F33234-0BA7-D279-8211-05E704EF3B74}"/>
              </a:ext>
            </a:extLst>
          </p:cNvPr>
          <p:cNvSpPr txBox="1"/>
          <p:nvPr/>
        </p:nvSpPr>
        <p:spPr>
          <a:xfrm>
            <a:off x="185879" y="-61432"/>
            <a:ext cx="423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Playfair Display ExtraBold" pitchFamily="2" charset="0"/>
              </a:rPr>
              <a:t>2</a:t>
            </a:r>
            <a:endParaRPr lang="ko-KR" altLang="en-US" sz="4800" b="1" dirty="0">
              <a:solidFill>
                <a:schemeClr val="accent4"/>
              </a:solidFill>
              <a:latin typeface="Playfair Display ExtraBold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04DA65-6D9D-34B9-8630-726E69D667B1}"/>
              </a:ext>
            </a:extLst>
          </p:cNvPr>
          <p:cNvSpPr txBox="1"/>
          <p:nvPr/>
        </p:nvSpPr>
        <p:spPr>
          <a:xfrm>
            <a:off x="3717108" y="5237620"/>
            <a:ext cx="13799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설우진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258F9D0-9CBC-A22C-0021-CA3C7E8EE33D}"/>
              </a:ext>
            </a:extLst>
          </p:cNvPr>
          <p:cNvSpPr/>
          <p:nvPr/>
        </p:nvSpPr>
        <p:spPr>
          <a:xfrm>
            <a:off x="3624508" y="5774338"/>
            <a:ext cx="1379990" cy="4571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4BDE2C-9EB9-1453-4A85-3B53325CDE7A}"/>
              </a:ext>
            </a:extLst>
          </p:cNvPr>
          <p:cNvSpPr txBox="1"/>
          <p:nvPr/>
        </p:nvSpPr>
        <p:spPr>
          <a:xfrm>
            <a:off x="4046062" y="5881215"/>
            <a:ext cx="695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팀원</a:t>
            </a:r>
            <a:endParaRPr lang="ko-KR" altLang="en-US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D7879E-E289-9EB5-E5B7-75E43CA0888A}"/>
              </a:ext>
            </a:extLst>
          </p:cNvPr>
          <p:cNvSpPr txBox="1"/>
          <p:nvPr/>
        </p:nvSpPr>
        <p:spPr>
          <a:xfrm>
            <a:off x="3516442" y="6397173"/>
            <a:ext cx="1781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 수집</a:t>
            </a:r>
            <a:endParaRPr lang="en-US" altLang="ko-KR" sz="1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머신러닝</a:t>
            </a:r>
            <a:r>
              <a:rPr lang="ko-KR" altLang="en-US" sz="1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개발</a:t>
            </a:r>
            <a:endParaRPr lang="en-US" altLang="ko-KR" sz="1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B06C95-D303-AAF9-C3C9-A0DDC9A4B5AB}"/>
              </a:ext>
            </a:extLst>
          </p:cNvPr>
          <p:cNvSpPr txBox="1"/>
          <p:nvPr/>
        </p:nvSpPr>
        <p:spPr>
          <a:xfrm>
            <a:off x="6521387" y="5269446"/>
            <a:ext cx="13799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err="1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곽민교</a:t>
            </a:r>
            <a:endParaRPr lang="ko-KR" altLang="en-US" sz="300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2DE17D8-C16C-912C-5155-615508E88602}"/>
              </a:ext>
            </a:extLst>
          </p:cNvPr>
          <p:cNvSpPr/>
          <p:nvPr/>
        </p:nvSpPr>
        <p:spPr>
          <a:xfrm>
            <a:off x="6521387" y="5806164"/>
            <a:ext cx="1379990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55F350-F75B-2BBF-7501-00A491591B19}"/>
              </a:ext>
            </a:extLst>
          </p:cNvPr>
          <p:cNvSpPr txBox="1"/>
          <p:nvPr/>
        </p:nvSpPr>
        <p:spPr>
          <a:xfrm>
            <a:off x="6850341" y="5913041"/>
            <a:ext cx="695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팀원</a:t>
            </a:r>
            <a:r>
              <a:rPr lang="ko-KR" altLang="en-US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3DFF15-88CB-5E8B-9186-F47263AB2AFD}"/>
              </a:ext>
            </a:extLst>
          </p:cNvPr>
          <p:cNvSpPr txBox="1"/>
          <p:nvPr/>
        </p:nvSpPr>
        <p:spPr>
          <a:xfrm>
            <a:off x="6320721" y="6428999"/>
            <a:ext cx="1781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프론트앤드</a:t>
            </a:r>
            <a:r>
              <a:rPr lang="ko-KR" altLang="en-US" sz="1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개발</a:t>
            </a:r>
            <a:endParaRPr lang="en-US" altLang="ko-KR" sz="1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자료조사</a:t>
            </a:r>
            <a:endParaRPr lang="en-US" altLang="ko-KR" sz="1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115D7B-B723-5811-12DD-9628270FFB9E}"/>
              </a:ext>
            </a:extLst>
          </p:cNvPr>
          <p:cNvSpPr txBox="1"/>
          <p:nvPr/>
        </p:nvSpPr>
        <p:spPr>
          <a:xfrm>
            <a:off x="9140199" y="5236727"/>
            <a:ext cx="13799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한수빈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7C9F641-5597-5F78-D71A-EC7B26732849}"/>
              </a:ext>
            </a:extLst>
          </p:cNvPr>
          <p:cNvSpPr/>
          <p:nvPr/>
        </p:nvSpPr>
        <p:spPr>
          <a:xfrm>
            <a:off x="9140199" y="5773445"/>
            <a:ext cx="1379990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11EEB9-20D4-32D0-FE7D-65A623B90756}"/>
              </a:ext>
            </a:extLst>
          </p:cNvPr>
          <p:cNvSpPr txBox="1"/>
          <p:nvPr/>
        </p:nvSpPr>
        <p:spPr>
          <a:xfrm>
            <a:off x="9469153" y="5880322"/>
            <a:ext cx="695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팀원</a:t>
            </a:r>
            <a:r>
              <a:rPr lang="ko-KR" altLang="en-US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964405-5EB0-93F5-2C35-BF89EE6BA94B}"/>
              </a:ext>
            </a:extLst>
          </p:cNvPr>
          <p:cNvSpPr txBox="1"/>
          <p:nvPr/>
        </p:nvSpPr>
        <p:spPr>
          <a:xfrm>
            <a:off x="8939533" y="6396280"/>
            <a:ext cx="1781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데이터베이스설계</a:t>
            </a:r>
            <a:endParaRPr lang="en-US" altLang="ko-KR" sz="1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백엔드</a:t>
            </a:r>
            <a:r>
              <a:rPr lang="ko-KR" altLang="en-US" sz="1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개발</a:t>
            </a:r>
            <a:endParaRPr lang="en-US" altLang="ko-KR" sz="1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 수집</a:t>
            </a:r>
            <a:endParaRPr lang="en-US" altLang="ko-KR" sz="1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875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AEC492A-58EC-6C7A-62A5-A86A7DA0F304}"/>
              </a:ext>
            </a:extLst>
          </p:cNvPr>
          <p:cNvPicPr/>
          <p:nvPr/>
        </p:nvPicPr>
        <p:blipFill rotWithShape="1">
          <a:blip r:embed="rId2"/>
          <a:srcRect l="41327" b="7246"/>
          <a:stretch/>
        </p:blipFill>
        <p:spPr>
          <a:xfrm>
            <a:off x="-62858" y="-5329"/>
            <a:ext cx="11767496" cy="878420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A13939F-203E-D6EB-E2EE-211FC836914B}"/>
              </a:ext>
            </a:extLst>
          </p:cNvPr>
          <p:cNvSpPr/>
          <p:nvPr/>
        </p:nvSpPr>
        <p:spPr>
          <a:xfrm>
            <a:off x="719999" y="808373"/>
            <a:ext cx="5085875" cy="108000"/>
          </a:xfrm>
          <a:prstGeom prst="rect">
            <a:avLst/>
          </a:prstGeom>
          <a:solidFill>
            <a:srgbClr val="E1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CFD725-0543-F0BC-310A-01995211D0A7}"/>
              </a:ext>
            </a:extLst>
          </p:cNvPr>
          <p:cNvSpPr/>
          <p:nvPr/>
        </p:nvSpPr>
        <p:spPr>
          <a:xfrm>
            <a:off x="-62858" y="808373"/>
            <a:ext cx="782858" cy="106077"/>
          </a:xfrm>
          <a:prstGeom prst="rect">
            <a:avLst/>
          </a:prstGeom>
          <a:solidFill>
            <a:srgbClr val="FEC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0EE54C-3799-91AB-7BF9-A4CEF417F385}"/>
              </a:ext>
            </a:extLst>
          </p:cNvPr>
          <p:cNvSpPr txBox="1"/>
          <p:nvPr/>
        </p:nvSpPr>
        <p:spPr>
          <a:xfrm>
            <a:off x="609393" y="201823"/>
            <a:ext cx="7721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팀 구성 및 역할</a:t>
            </a:r>
            <a:r>
              <a:rPr lang="en-US" altLang="ko-KR" sz="2400" spc="-300">
                <a:solidFill>
                  <a:schemeClr val="bg1"/>
                </a:solidFill>
              </a:rPr>
              <a:t>_</a:t>
            </a:r>
            <a:r>
              <a:rPr lang="ko-KR" altLang="en-US" sz="2400" spc="-300">
                <a:solidFill>
                  <a:schemeClr val="bg1"/>
                </a:solidFill>
              </a:rPr>
              <a:t> </a:t>
            </a:r>
            <a:r>
              <a:rPr lang="ko-KR" altLang="en-US" sz="2400" spc="-300" smtClean="0">
                <a:solidFill>
                  <a:srgbClr val="FEC4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프로젝트진행방식</a:t>
            </a:r>
            <a:endParaRPr lang="ko-KR" altLang="en-US" sz="2400" spc="-300" dirty="0">
              <a:solidFill>
                <a:srgbClr val="FEC45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F33234-0BA7-D279-8211-05E704EF3B74}"/>
              </a:ext>
            </a:extLst>
          </p:cNvPr>
          <p:cNvSpPr txBox="1"/>
          <p:nvPr/>
        </p:nvSpPr>
        <p:spPr>
          <a:xfrm>
            <a:off x="185879" y="-61432"/>
            <a:ext cx="423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Playfair Display ExtraBold" pitchFamily="2" charset="0"/>
              </a:rPr>
              <a:t>2</a:t>
            </a:r>
            <a:endParaRPr lang="ko-KR" altLang="en-US" sz="4800" b="1" dirty="0">
              <a:solidFill>
                <a:schemeClr val="accent4"/>
              </a:solidFill>
              <a:latin typeface="Playfair Display ExtraBold" pitchFamily="2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1533E0-2529-4FCA-8049-203B1468B850}"/>
              </a:ext>
            </a:extLst>
          </p:cNvPr>
          <p:cNvSpPr/>
          <p:nvPr/>
        </p:nvSpPr>
        <p:spPr>
          <a:xfrm>
            <a:off x="912543" y="2927041"/>
            <a:ext cx="4902200" cy="2235195"/>
          </a:xfrm>
          <a:prstGeom prst="rect">
            <a:avLst/>
          </a:prstGeom>
          <a:solidFill>
            <a:srgbClr val="E5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71F260-09D9-4223-9A36-D39DEC5DF29F}"/>
              </a:ext>
            </a:extLst>
          </p:cNvPr>
          <p:cNvSpPr/>
          <p:nvPr/>
        </p:nvSpPr>
        <p:spPr>
          <a:xfrm>
            <a:off x="6043343" y="2927040"/>
            <a:ext cx="4902200" cy="2235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1F5848C-3C44-4AEF-B788-254271050F3A}"/>
              </a:ext>
            </a:extLst>
          </p:cNvPr>
          <p:cNvSpPr/>
          <p:nvPr/>
        </p:nvSpPr>
        <p:spPr>
          <a:xfrm>
            <a:off x="912543" y="5359306"/>
            <a:ext cx="4902200" cy="2235195"/>
          </a:xfrm>
          <a:prstGeom prst="rect">
            <a:avLst/>
          </a:prstGeom>
          <a:solidFill>
            <a:srgbClr val="E5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BC8EB7-8DDC-42BE-994E-C2F4F465847C}"/>
              </a:ext>
            </a:extLst>
          </p:cNvPr>
          <p:cNvSpPr/>
          <p:nvPr/>
        </p:nvSpPr>
        <p:spPr>
          <a:xfrm>
            <a:off x="6043343" y="5359305"/>
            <a:ext cx="4902200" cy="2235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D4FDBF-0914-4BF5-BF35-DC253B0A6FD9}"/>
              </a:ext>
            </a:extLst>
          </p:cNvPr>
          <p:cNvSpPr txBox="1"/>
          <p:nvPr/>
        </p:nvSpPr>
        <p:spPr>
          <a:xfrm>
            <a:off x="4884138" y="457512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/>
              </a:rPr>
              <a:t>언어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AF0A59-36C7-4455-AC08-425121136368}"/>
              </a:ext>
            </a:extLst>
          </p:cNvPr>
          <p:cNvSpPr txBox="1"/>
          <p:nvPr/>
        </p:nvSpPr>
        <p:spPr>
          <a:xfrm>
            <a:off x="6141787" y="4580146"/>
            <a:ext cx="141577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/>
              </a:rPr>
              <a:t>개발도구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311067-D9F5-4747-9D26-5C5EC3F578E8}"/>
              </a:ext>
            </a:extLst>
          </p:cNvPr>
          <p:cNvSpPr txBox="1"/>
          <p:nvPr/>
        </p:nvSpPr>
        <p:spPr>
          <a:xfrm>
            <a:off x="4268584" y="5474710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/>
              </a:rPr>
              <a:t>협업도구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706615-7E36-4A7B-8967-B1902D8C097D}"/>
              </a:ext>
            </a:extLst>
          </p:cNvPr>
          <p:cNvSpPr txBox="1"/>
          <p:nvPr/>
        </p:nvSpPr>
        <p:spPr>
          <a:xfrm>
            <a:off x="6141787" y="5474709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DB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B37C57-8EE3-47F7-9060-CE4709AE3007}"/>
              </a:ext>
            </a:extLst>
          </p:cNvPr>
          <p:cNvSpPr txBox="1"/>
          <p:nvPr/>
        </p:nvSpPr>
        <p:spPr>
          <a:xfrm>
            <a:off x="1097679" y="3244040"/>
            <a:ext cx="14883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/>
              <a:t>Java8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mtClean="0"/>
              <a:t>Javascript</a:t>
            </a:r>
            <a:endParaRPr lang="en-US" altLang="ko-KR" sz="2000" spc="-15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mtClean="0"/>
              <a:t>Python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FC0C64-0B29-4629-9001-BE5A792FDC67}"/>
              </a:ext>
            </a:extLst>
          </p:cNvPr>
          <p:cNvSpPr txBox="1"/>
          <p:nvPr/>
        </p:nvSpPr>
        <p:spPr>
          <a:xfrm>
            <a:off x="1097679" y="5676305"/>
            <a:ext cx="13855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mtClean="0"/>
              <a:t>Github</a:t>
            </a:r>
            <a:endParaRPr lang="ko-KR" altLang="en-US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GitKraken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mtClean="0"/>
              <a:t>잔디</a:t>
            </a:r>
            <a:endParaRPr lang="en-US" altLang="ko-KR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mtClean="0"/>
              <a:t>노션</a:t>
            </a:r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8AC87B-C2CB-4014-871D-6F4CC0EF53DB}"/>
              </a:ext>
            </a:extLst>
          </p:cNvPr>
          <p:cNvSpPr txBox="1"/>
          <p:nvPr/>
        </p:nvSpPr>
        <p:spPr>
          <a:xfrm>
            <a:off x="9307013" y="3241318"/>
            <a:ext cx="1390830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mtClean="0"/>
              <a:t>VsCode</a:t>
            </a:r>
            <a:endParaRPr lang="en-US" altLang="ko-KR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mtClean="0"/>
              <a:t>IntelliJ</a:t>
            </a:r>
            <a:endParaRPr lang="en-US" altLang="ko-KR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mtClean="0"/>
              <a:t>Bootstrap</a:t>
            </a: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B3C735-1F15-42EE-9E33-8C885B93505C}"/>
              </a:ext>
            </a:extLst>
          </p:cNvPr>
          <p:cNvSpPr txBox="1"/>
          <p:nvPr/>
        </p:nvSpPr>
        <p:spPr>
          <a:xfrm>
            <a:off x="9347915" y="5676305"/>
            <a:ext cx="10369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mtClean="0"/>
              <a:t>M</a:t>
            </a:r>
            <a:r>
              <a:rPr lang="ko-KR" altLang="en-US" smtClean="0"/>
              <a:t>ysql</a:t>
            </a:r>
            <a:endParaRPr lang="en-US" altLang="ko-KR" spc="-150" smtClean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mtClean="0"/>
              <a:t>Aws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077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</TotalTime>
  <Words>990</Words>
  <Application>Microsoft Office PowerPoint</Application>
  <PresentationFormat>사용자 지정</PresentationFormat>
  <Paragraphs>294</Paragraphs>
  <Slides>40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0" baseType="lpstr">
      <vt:lpstr>맑은 고딕</vt:lpstr>
      <vt:lpstr>에스코어 드림 2 ExtraLight</vt:lpstr>
      <vt:lpstr>에스코어 드림 4 Regular</vt:lpstr>
      <vt:lpstr>에스코어 드림 6 Bold</vt:lpstr>
      <vt:lpstr>에스코어 드림 8 Heavy</vt:lpstr>
      <vt:lpstr>Arial</vt:lpstr>
      <vt:lpstr>Calibri</vt:lpstr>
      <vt:lpstr>Playfair Display ExtraBold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TPL04244_Presentation_PPT_Template_0</dc:title>
  <dc:subject>Presentation</dc:subject>
  <dc:creator>mangoboard.net_12271701</dc:creator>
  <cp:lastModifiedBy>123</cp:lastModifiedBy>
  <cp:revision>45</cp:revision>
  <dcterms:created xsi:type="dcterms:W3CDTF">2022-12-27T03:26:00Z</dcterms:created>
  <dcterms:modified xsi:type="dcterms:W3CDTF">2022-12-28T03:50:51Z</dcterms:modified>
</cp:coreProperties>
</file>